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1" r:id="rId4"/>
  </p:sldMasterIdLst>
  <p:notesMasterIdLst>
    <p:notesMasterId r:id="rId6"/>
  </p:notesMasterIdLst>
  <p:handoutMasterIdLst>
    <p:handoutMasterId r:id="rId23"/>
  </p:handoutMasterIdLst>
  <p:sldIdLst>
    <p:sldId id="267" r:id="rId5"/>
    <p:sldId id="373" r:id="rId7"/>
    <p:sldId id="360" r:id="rId8"/>
    <p:sldId id="374" r:id="rId9"/>
    <p:sldId id="376" r:id="rId10"/>
    <p:sldId id="377" r:id="rId11"/>
    <p:sldId id="375" r:id="rId12"/>
    <p:sldId id="280" r:id="rId13"/>
    <p:sldId id="363" r:id="rId14"/>
    <p:sldId id="293" r:id="rId15"/>
    <p:sldId id="295" r:id="rId16"/>
    <p:sldId id="285" r:id="rId17"/>
    <p:sldId id="367" r:id="rId18"/>
    <p:sldId id="369" r:id="rId19"/>
    <p:sldId id="366" r:id="rId20"/>
    <p:sldId id="354" r:id="rId21"/>
    <p:sldId id="345" r:id="rId22"/>
  </p:sldIdLst>
  <p:sldSz cx="9144000" cy="6858000" type="screen4x3"/>
  <p:notesSz cx="9926320" cy="6858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8A2100"/>
    <a:srgbClr val="005000"/>
    <a:srgbClr val="750548"/>
    <a:srgbClr val="F8F8F8"/>
    <a:srgbClr val="002AB0"/>
    <a:srgbClr val="0C0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7943" autoAdjust="0"/>
  </p:normalViewPr>
  <p:slideViewPr>
    <p:cSldViewPr>
      <p:cViewPr>
        <p:scale>
          <a:sx n="100" d="100"/>
          <a:sy n="100" d="100"/>
        </p:scale>
        <p:origin x="-2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946" cy="343284"/>
          </a:xfrm>
          <a:prstGeom prst="rect">
            <a:avLst/>
          </a:prstGeom>
        </p:spPr>
        <p:txBody>
          <a:bodyPr vert="horz" lIns="63203" tIns="31602" rIns="63203" bIns="31602" rtlCol="0"/>
          <a:lstStyle>
            <a:lvl1pPr algn="l">
              <a:defRPr sz="800"/>
            </a:lvl1pPr>
          </a:lstStyle>
          <a:p>
            <a:pPr>
              <a:defRPr/>
            </a:pPr>
            <a:endParaRPr lang="en-US"/>
          </a:p>
        </p:txBody>
      </p:sp>
      <p:sp>
        <p:nvSpPr>
          <p:cNvPr id="3" name="Date Placeholder 2"/>
          <p:cNvSpPr>
            <a:spLocks noGrp="1"/>
          </p:cNvSpPr>
          <p:nvPr>
            <p:ph type="dt" sz="quarter" idx="1"/>
          </p:nvPr>
        </p:nvSpPr>
        <p:spPr>
          <a:xfrm>
            <a:off x="5622497" y="0"/>
            <a:ext cx="4303043" cy="343284"/>
          </a:xfrm>
          <a:prstGeom prst="rect">
            <a:avLst/>
          </a:prstGeom>
        </p:spPr>
        <p:txBody>
          <a:bodyPr vert="horz" lIns="63203" tIns="31602" rIns="63203" bIns="31602" rtlCol="0"/>
          <a:lstStyle>
            <a:lvl1pPr algn="r">
              <a:defRPr sz="800"/>
            </a:lvl1pPr>
          </a:lstStyle>
          <a:p>
            <a:pPr>
              <a:defRPr/>
            </a:pPr>
            <a:fld id="{0FFB30F7-9E44-4A40-9FD8-9E0EA692CF45}" type="datetimeFigureOut">
              <a:rPr lang="en-US"/>
            </a:fld>
            <a:endParaRPr lang="en-US"/>
          </a:p>
        </p:txBody>
      </p:sp>
      <p:sp>
        <p:nvSpPr>
          <p:cNvPr id="4" name="Footer Placeholder 3"/>
          <p:cNvSpPr>
            <a:spLocks noGrp="1"/>
          </p:cNvSpPr>
          <p:nvPr>
            <p:ph type="ftr" sz="quarter" idx="2"/>
          </p:nvPr>
        </p:nvSpPr>
        <p:spPr>
          <a:xfrm>
            <a:off x="0" y="6513619"/>
            <a:ext cx="4301946" cy="343284"/>
          </a:xfrm>
          <a:prstGeom prst="rect">
            <a:avLst/>
          </a:prstGeom>
        </p:spPr>
        <p:txBody>
          <a:bodyPr vert="horz" lIns="63203" tIns="31602" rIns="63203" bIns="31602" rtlCol="0" anchor="b"/>
          <a:lstStyle>
            <a:lvl1pPr algn="l">
              <a:defRPr sz="800"/>
            </a:lvl1pPr>
          </a:lstStyle>
          <a:p>
            <a:pPr>
              <a:defRPr/>
            </a:pPr>
            <a:endParaRPr lang="en-US"/>
          </a:p>
        </p:txBody>
      </p:sp>
      <p:sp>
        <p:nvSpPr>
          <p:cNvPr id="5" name="Slide Number Placeholder 4"/>
          <p:cNvSpPr>
            <a:spLocks noGrp="1"/>
          </p:cNvSpPr>
          <p:nvPr>
            <p:ph type="sldNum" sz="quarter" idx="3"/>
          </p:nvPr>
        </p:nvSpPr>
        <p:spPr>
          <a:xfrm>
            <a:off x="5622497" y="6513619"/>
            <a:ext cx="4303043" cy="343284"/>
          </a:xfrm>
          <a:prstGeom prst="rect">
            <a:avLst/>
          </a:prstGeom>
        </p:spPr>
        <p:txBody>
          <a:bodyPr vert="horz" lIns="63203" tIns="31602" rIns="63203" bIns="31602" rtlCol="0" anchor="b"/>
          <a:lstStyle>
            <a:lvl1pPr algn="r">
              <a:defRPr sz="800"/>
            </a:lvl1pPr>
          </a:lstStyle>
          <a:p>
            <a:pPr>
              <a:defRPr/>
            </a:pPr>
            <a:fld id="{8430C7A0-3F28-46B0-850C-4B829062C507}" type="slidenum">
              <a:rPr lang="en-US"/>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946" cy="343284"/>
          </a:xfrm>
          <a:prstGeom prst="rect">
            <a:avLst/>
          </a:prstGeom>
        </p:spPr>
        <p:txBody>
          <a:bodyPr vert="horz" lIns="95905" tIns="47953" rIns="95905" bIns="4795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622497" y="0"/>
            <a:ext cx="4301946" cy="343284"/>
          </a:xfrm>
          <a:prstGeom prst="rect">
            <a:avLst/>
          </a:prstGeom>
        </p:spPr>
        <p:txBody>
          <a:bodyPr vert="horz" lIns="95905" tIns="47953" rIns="95905" bIns="47953" rtlCol="0"/>
          <a:lstStyle>
            <a:lvl1pPr algn="r" fontAlgn="auto">
              <a:spcBef>
                <a:spcPts val="0"/>
              </a:spcBef>
              <a:spcAft>
                <a:spcPts val="0"/>
              </a:spcAft>
              <a:defRPr sz="1200">
                <a:latin typeface="+mn-lt"/>
                <a:cs typeface="+mn-cs"/>
              </a:defRPr>
            </a:lvl1pPr>
          </a:lstStyle>
          <a:p>
            <a:pPr>
              <a:defRPr/>
            </a:pPr>
            <a:fld id="{FC007E8A-6603-4FF8-8C91-05E2D88B0D59}" type="datetimeFigureOut">
              <a:rPr lang="en-US"/>
            </a:fld>
            <a:endParaRPr lang="en-US"/>
          </a:p>
        </p:txBody>
      </p:sp>
      <p:sp>
        <p:nvSpPr>
          <p:cNvPr id="4" name="Slide Image Placeholder 3"/>
          <p:cNvSpPr>
            <a:spLocks noGrp="1" noRot="1" noChangeAspect="1"/>
          </p:cNvSpPr>
          <p:nvPr>
            <p:ph type="sldImg" idx="2"/>
          </p:nvPr>
        </p:nvSpPr>
        <p:spPr>
          <a:xfrm>
            <a:off x="3248025" y="514350"/>
            <a:ext cx="3430588" cy="2571750"/>
          </a:xfrm>
          <a:prstGeom prst="rect">
            <a:avLst/>
          </a:prstGeom>
          <a:noFill/>
          <a:ln w="12700">
            <a:solidFill>
              <a:prstClr val="black"/>
            </a:solidFill>
          </a:ln>
        </p:spPr>
        <p:txBody>
          <a:bodyPr vert="horz" lIns="95905" tIns="47953" rIns="95905" bIns="47953" rtlCol="0" anchor="ctr"/>
          <a:lstStyle/>
          <a:p>
            <a:pPr lvl="0"/>
            <a:endParaRPr lang="en-US" noProof="0" smtClean="0"/>
          </a:p>
        </p:txBody>
      </p:sp>
      <p:sp>
        <p:nvSpPr>
          <p:cNvPr id="5" name="Notes Placeholder 4"/>
          <p:cNvSpPr>
            <a:spLocks noGrp="1"/>
          </p:cNvSpPr>
          <p:nvPr>
            <p:ph type="body" sz="quarter" idx="3"/>
          </p:nvPr>
        </p:nvSpPr>
        <p:spPr>
          <a:xfrm>
            <a:off x="992335" y="3257358"/>
            <a:ext cx="7941969" cy="3086264"/>
          </a:xfrm>
          <a:prstGeom prst="rect">
            <a:avLst/>
          </a:prstGeom>
        </p:spPr>
        <p:txBody>
          <a:bodyPr vert="horz" lIns="95905" tIns="47953" rIns="95905" bIns="47953" rtlCol="0">
            <a:normAutofit/>
          </a:body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6" name="Footer Placeholder 5"/>
          <p:cNvSpPr>
            <a:spLocks noGrp="1"/>
          </p:cNvSpPr>
          <p:nvPr>
            <p:ph type="ftr" sz="quarter" idx="4"/>
          </p:nvPr>
        </p:nvSpPr>
        <p:spPr>
          <a:xfrm>
            <a:off x="0" y="6513619"/>
            <a:ext cx="4301946" cy="343284"/>
          </a:xfrm>
          <a:prstGeom prst="rect">
            <a:avLst/>
          </a:prstGeom>
        </p:spPr>
        <p:txBody>
          <a:bodyPr vert="horz" lIns="95905" tIns="47953" rIns="95905" bIns="4795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622497" y="6513619"/>
            <a:ext cx="4301946" cy="343284"/>
          </a:xfrm>
          <a:prstGeom prst="rect">
            <a:avLst/>
          </a:prstGeom>
        </p:spPr>
        <p:txBody>
          <a:bodyPr vert="horz" lIns="95905" tIns="47953" rIns="95905" bIns="47953" rtlCol="0" anchor="b"/>
          <a:lstStyle>
            <a:lvl1pPr algn="r" fontAlgn="auto">
              <a:spcBef>
                <a:spcPts val="0"/>
              </a:spcBef>
              <a:spcAft>
                <a:spcPts val="0"/>
              </a:spcAft>
              <a:defRPr sz="1200">
                <a:latin typeface="+mn-lt"/>
                <a:cs typeface="+mn-cs"/>
              </a:defRPr>
            </a:lvl1pPr>
          </a:lstStyle>
          <a:p>
            <a:pPr>
              <a:defRPr/>
            </a:pPr>
            <a:fld id="{D1E12AF4-A841-445A-8349-B15D99D2FD67}"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a:defRPr/>
            </a:pPr>
            <a:fld id="{D1E12AF4-A841-445A-8349-B15D99D2FD67}"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sr-Latn-R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cs typeface="Arial" panose="020B0604020202020204" pitchFamily="34" charset="0"/>
              </a:defRPr>
            </a:lvl1pPr>
            <a:lvl2pPr marL="513715" indent="-197485" eaLnBrk="0" hangingPunct="0">
              <a:defRPr>
                <a:solidFill>
                  <a:schemeClr val="tx1"/>
                </a:solidFill>
                <a:latin typeface="Arial" panose="020B0604020202020204" pitchFamily="34" charset="0"/>
                <a:cs typeface="Arial" panose="020B0604020202020204" pitchFamily="34" charset="0"/>
              </a:defRPr>
            </a:lvl2pPr>
            <a:lvl3pPr marL="789940" indent="-158115" eaLnBrk="0" hangingPunct="0">
              <a:defRPr>
                <a:solidFill>
                  <a:schemeClr val="tx1"/>
                </a:solidFill>
                <a:latin typeface="Arial" panose="020B0604020202020204" pitchFamily="34" charset="0"/>
                <a:cs typeface="Arial" panose="020B0604020202020204" pitchFamily="34" charset="0"/>
              </a:defRPr>
            </a:lvl3pPr>
            <a:lvl4pPr marL="1106170" indent="-158115" eaLnBrk="0" hangingPunct="0">
              <a:defRPr>
                <a:solidFill>
                  <a:schemeClr val="tx1"/>
                </a:solidFill>
                <a:latin typeface="Arial" panose="020B0604020202020204" pitchFamily="34" charset="0"/>
                <a:cs typeface="Arial" panose="020B0604020202020204" pitchFamily="34" charset="0"/>
              </a:defRPr>
            </a:lvl4pPr>
            <a:lvl5pPr marL="1421765" indent="-158115" eaLnBrk="0" hangingPunct="0">
              <a:defRPr>
                <a:solidFill>
                  <a:schemeClr val="tx1"/>
                </a:solidFill>
                <a:latin typeface="Arial" panose="020B0604020202020204" pitchFamily="34" charset="0"/>
                <a:cs typeface="Arial" panose="020B0604020202020204" pitchFamily="34" charset="0"/>
              </a:defRPr>
            </a:lvl5pPr>
            <a:lvl6pPr marL="1737995"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054225"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369820"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686050"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4729206D-2590-411C-9433-9EB1FAC5E69F}" type="slidenum">
              <a:rPr lang="en-US" altLang="sr-Latn-RS" smtClean="0"/>
            </a:fld>
            <a:endParaRPr lang="en-US" altLang="sr-Latn-R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ru-RU" altLang="sr-Latn-R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cs typeface="Arial" panose="020B0604020202020204" pitchFamily="34" charset="0"/>
              </a:defRPr>
            </a:lvl1pPr>
            <a:lvl2pPr marL="513715" indent="-197485" eaLnBrk="0" hangingPunct="0">
              <a:defRPr>
                <a:solidFill>
                  <a:schemeClr val="tx1"/>
                </a:solidFill>
                <a:latin typeface="Arial" panose="020B0604020202020204" pitchFamily="34" charset="0"/>
                <a:cs typeface="Arial" panose="020B0604020202020204" pitchFamily="34" charset="0"/>
              </a:defRPr>
            </a:lvl2pPr>
            <a:lvl3pPr marL="789940" indent="-158115" eaLnBrk="0" hangingPunct="0">
              <a:defRPr>
                <a:solidFill>
                  <a:schemeClr val="tx1"/>
                </a:solidFill>
                <a:latin typeface="Arial" panose="020B0604020202020204" pitchFamily="34" charset="0"/>
                <a:cs typeface="Arial" panose="020B0604020202020204" pitchFamily="34" charset="0"/>
              </a:defRPr>
            </a:lvl3pPr>
            <a:lvl4pPr marL="1106170" indent="-158115" eaLnBrk="0" hangingPunct="0">
              <a:defRPr>
                <a:solidFill>
                  <a:schemeClr val="tx1"/>
                </a:solidFill>
                <a:latin typeface="Arial" panose="020B0604020202020204" pitchFamily="34" charset="0"/>
                <a:cs typeface="Arial" panose="020B0604020202020204" pitchFamily="34" charset="0"/>
              </a:defRPr>
            </a:lvl4pPr>
            <a:lvl5pPr marL="1421765" indent="-158115" eaLnBrk="0" hangingPunct="0">
              <a:defRPr>
                <a:solidFill>
                  <a:schemeClr val="tx1"/>
                </a:solidFill>
                <a:latin typeface="Arial" panose="020B0604020202020204" pitchFamily="34" charset="0"/>
                <a:cs typeface="Arial" panose="020B0604020202020204" pitchFamily="34" charset="0"/>
              </a:defRPr>
            </a:lvl5pPr>
            <a:lvl6pPr marL="1737995"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054225"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369820"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686050"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4729206D-2590-411C-9433-9EB1FAC5E69F}" type="slidenum">
              <a:rPr lang="en-US" altLang="sr-Latn-RS" smtClean="0"/>
            </a:fld>
            <a:endParaRPr lang="en-US" altLang="sr-Latn-R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ru-RU" altLang="sr-Latn-R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cs typeface="Arial" panose="020B0604020202020204" pitchFamily="34" charset="0"/>
              </a:defRPr>
            </a:lvl1pPr>
            <a:lvl2pPr marL="513715" indent="-197485" eaLnBrk="0" hangingPunct="0">
              <a:defRPr>
                <a:solidFill>
                  <a:schemeClr val="tx1"/>
                </a:solidFill>
                <a:latin typeface="Arial" panose="020B0604020202020204" pitchFamily="34" charset="0"/>
                <a:cs typeface="Arial" panose="020B0604020202020204" pitchFamily="34" charset="0"/>
              </a:defRPr>
            </a:lvl2pPr>
            <a:lvl3pPr marL="789940" indent="-158115" eaLnBrk="0" hangingPunct="0">
              <a:defRPr>
                <a:solidFill>
                  <a:schemeClr val="tx1"/>
                </a:solidFill>
                <a:latin typeface="Arial" panose="020B0604020202020204" pitchFamily="34" charset="0"/>
                <a:cs typeface="Arial" panose="020B0604020202020204" pitchFamily="34" charset="0"/>
              </a:defRPr>
            </a:lvl3pPr>
            <a:lvl4pPr marL="1106170" indent="-158115" eaLnBrk="0" hangingPunct="0">
              <a:defRPr>
                <a:solidFill>
                  <a:schemeClr val="tx1"/>
                </a:solidFill>
                <a:latin typeface="Arial" panose="020B0604020202020204" pitchFamily="34" charset="0"/>
                <a:cs typeface="Arial" panose="020B0604020202020204" pitchFamily="34" charset="0"/>
              </a:defRPr>
            </a:lvl4pPr>
            <a:lvl5pPr marL="1421765" indent="-158115" eaLnBrk="0" hangingPunct="0">
              <a:defRPr>
                <a:solidFill>
                  <a:schemeClr val="tx1"/>
                </a:solidFill>
                <a:latin typeface="Arial" panose="020B0604020202020204" pitchFamily="34" charset="0"/>
                <a:cs typeface="Arial" panose="020B0604020202020204" pitchFamily="34" charset="0"/>
              </a:defRPr>
            </a:lvl5pPr>
            <a:lvl6pPr marL="1737995"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054225"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369820"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686050"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4729206D-2590-411C-9433-9EB1FAC5E69F}" type="slidenum">
              <a:rPr lang="en-US" altLang="sr-Latn-RS" smtClean="0"/>
            </a:fld>
            <a:endParaRPr lang="en-US" altLang="sr-Latn-R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47106" name="Shape 27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a:solidFill>
              <a:srgbClr val="000000"/>
            </a:solidFill>
            <a:round/>
          </a:ln>
          <a:extLst>
            <a:ext uri="{909E8E84-426E-40DD-AFC4-6F175D3DCCD1}">
              <a14:hiddenFill xmlns:a14="http://schemas.microsoft.com/office/drawing/2010/main">
                <a:solidFill>
                  <a:srgbClr val="FFFFFF"/>
                </a:solidFill>
              </a14:hiddenFill>
            </a:ext>
          </a:extLst>
        </p:spPr>
      </p:sp>
      <p:sp>
        <p:nvSpPr>
          <p:cNvPr id="47107" name="Shape 280"/>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889" tIns="95889" rIns="95889" bIns="95889" numCol="1" anchor="t" anchorCtr="0" compatLnSpc="1"/>
          <a:lstStyle/>
          <a:p>
            <a:pPr eaLnBrk="1" hangingPunct="1">
              <a:spcBef>
                <a:spcPct val="0"/>
              </a:spcBef>
            </a:pPr>
            <a:r>
              <a:rPr lang="ru-RU" altLang="sr-Latn-RS" i="1">
                <a:solidFill>
                  <a:srgbClr val="002060"/>
                </a:solidFill>
              </a:rPr>
              <a:t>Ниво образовања или занимање нпр. нису лична својства. </a:t>
            </a:r>
            <a:endParaRPr lang="ru-RU" altLang="sr-Latn-RS" i="1" smtClean="0">
              <a:solidFill>
                <a:srgbClr val="002060"/>
              </a:solidFill>
            </a:endParaRPr>
          </a:p>
          <a:p>
            <a:pPr eaLnBrk="1" hangingPunct="1">
              <a:spcBef>
                <a:spcPct val="0"/>
              </a:spcBef>
            </a:pPr>
            <a:endParaRPr lang="ru-RU" altLang="sr-Latn-RS" i="1" smtClean="0">
              <a:solidFill>
                <a:srgbClr val="002060"/>
              </a:solidFill>
            </a:endParaRPr>
          </a:p>
          <a:p>
            <a:pPr eaLnBrk="1" hangingPunct="1">
              <a:spcBef>
                <a:spcPct val="0"/>
              </a:spcBef>
            </a:pPr>
            <a:r>
              <a:rPr lang="ru-RU" altLang="sr-Latn-RS" smtClean="0">
                <a:solidFill>
                  <a:srgbClr val="002060"/>
                </a:solidFill>
              </a:rPr>
              <a:t>Такође, </a:t>
            </a:r>
            <a:r>
              <a:rPr lang="ru-RU" altLang="sr-Latn-RS" i="1" smtClean="0">
                <a:solidFill>
                  <a:srgbClr val="002060"/>
                </a:solidFill>
              </a:rPr>
              <a:t>злостављање, шиканирање, узнемиравање на раду, представља мобинг, а не дискриминацију. </a:t>
            </a:r>
            <a:br>
              <a:rPr lang="ru-RU" altLang="sr-Latn-RS" i="1" smtClean="0">
                <a:solidFill>
                  <a:srgbClr val="002060"/>
                </a:solidFill>
              </a:rPr>
            </a:br>
            <a:r>
              <a:rPr lang="ru-RU" altLang="sr-Latn-RS" smtClean="0">
                <a:solidFill>
                  <a:srgbClr val="002060"/>
                </a:solidFill>
              </a:rPr>
              <a:t>Иако су у питању кршења права, те две појаве не могу да се поистовете. Међутим, дискриминација на раду постоји ако сте пребачени на ниже радно место по повратку са породиљског одсуства. </a:t>
            </a:r>
            <a:endParaRPr lang="ru-RU" altLang="sr-Latn-RS" smtClean="0">
              <a:solidFill>
                <a:srgbClr val="002060"/>
              </a:solidFill>
            </a:endParaRPr>
          </a:p>
          <a:p>
            <a:pPr>
              <a:spcBef>
                <a:spcPct val="0"/>
              </a:spcBef>
            </a:pPr>
            <a:endParaRPr lang="sr-Cyrl-CS" altLang="sr-Latn-RS" dirty="0" smtClean="0">
              <a:solidFill>
                <a:srgbClr val="002060"/>
              </a:solidFill>
            </a:endParaRPr>
          </a:p>
          <a:p>
            <a:r>
              <a:rPr lang="sr-Cyrl-CS" altLang="sr-Latn-RS" dirty="0" smtClean="0">
                <a:solidFill>
                  <a:srgbClr val="002060"/>
                </a:solidFill>
              </a:rPr>
              <a:t>Поред тога</a:t>
            </a:r>
            <a:r>
              <a:rPr lang="sr-Cyrl-CS" altLang="sr-Latn-RS" dirty="0">
                <a:solidFill>
                  <a:srgbClr val="002060"/>
                </a:solidFill>
              </a:rPr>
              <a:t>, није ни свако прављење разлике на основу личног својства нужно дискриминација. Послодавац, може различито третирати запослене, у изузетним случајевима, када је то законито и оправдано легитимним циљем, а средстава која су примењена су сразмерна циљу који се њима желео постићи. </a:t>
            </a:r>
            <a:endParaRPr lang="sr-Cyrl-CS" altLang="sr-Latn-RS" dirty="0">
              <a:solidFill>
                <a:srgbClr val="002060"/>
              </a:solidFill>
            </a:endParaRPr>
          </a:p>
          <a:p>
            <a:endParaRPr lang="sr-Latn-CS" altLang="sr-Latn-RS" dirty="0">
              <a:solidFill>
                <a:srgbClr val="002060"/>
              </a:solidFill>
            </a:endParaRPr>
          </a:p>
          <a:p>
            <a:r>
              <a:rPr lang="en-US" altLang="sr-Latn-RS" dirty="0" err="1">
                <a:solidFill>
                  <a:srgbClr val="002060"/>
                </a:solidFill>
              </a:rPr>
              <a:t>Неће</a:t>
            </a:r>
            <a:r>
              <a:rPr lang="en-US" altLang="sr-Latn-RS">
                <a:solidFill>
                  <a:srgbClr val="002060"/>
                </a:solidFill>
              </a:rPr>
              <a:t> се сматрати дискриминацијом прављење разлике, </a:t>
            </a:r>
            <a:r>
              <a:rPr lang="en-US" altLang="sr-Latn-RS" i="1">
                <a:solidFill>
                  <a:srgbClr val="002060"/>
                </a:solidFill>
              </a:rPr>
              <a:t>искључење или давање првенства због особености одређеног посла код кога лично својство лица представља стварни и одлучујући услов обављања посла, ако је сврха која се тиме жели постићи оправдана, као и предузимање мера заштите према појединим категоријама наведених лица (жене, труднице, породиље, родитељи, малолетници, особе са инвалидитетом и други)</a:t>
            </a:r>
            <a:r>
              <a:rPr lang="en-US" altLang="sr-Latn-RS">
                <a:solidFill>
                  <a:srgbClr val="002060"/>
                </a:solidFill>
              </a:rPr>
              <a:t> – члан 16. став 3. Закона о забрани дискриминације </a:t>
            </a:r>
            <a:endParaRPr lang="en-US" altLang="sr-Latn-RS">
              <a:solidFill>
                <a:srgbClr val="002060"/>
              </a:solidFill>
            </a:endParaRPr>
          </a:p>
          <a:p>
            <a:r>
              <a:rPr lang="sr-Cyrl-CS" altLang="sr-Latn-RS">
                <a:solidFill>
                  <a:srgbClr val="002060"/>
                </a:solidFill>
              </a:rPr>
              <a:t> </a:t>
            </a:r>
            <a:endParaRPr lang="sr-Latn-CS" altLang="sr-Latn-RS">
              <a:solidFill>
                <a:srgbClr val="002060"/>
              </a:solidFill>
            </a:endParaRPr>
          </a:p>
          <a:p>
            <a:pPr>
              <a:spcBef>
                <a:spcPct val="0"/>
              </a:spcBef>
            </a:pPr>
            <a:endParaRPr lang="en-US" altLang="sr-Latn-RS" smtClean="0">
              <a:solidFill>
                <a:srgbClr val="00206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hangingPunct="1">
              <a:buFontTx/>
              <a:buBlip>
                <a:blip r:embed="rId3"/>
              </a:buBlip>
              <a:defRPr/>
            </a:pPr>
            <a:r>
              <a:rPr lang="ru-RU" i="1" dirty="0" smtClean="0"/>
              <a:t>Удруживање ради вршења дискриминације - пример: </a:t>
            </a:r>
            <a:r>
              <a:rPr lang="ru-RU" dirty="0" smtClean="0"/>
              <a:t>Групе људи које врше насиље, шире и распирују мржњу против нпр. Рома, Албанаца, и других националних мањина, или припадника ЛГБТ популације и сл. Притом, није неопходно да ове групе буду регистроване, довољно је да се појединци удруже и да својим деловањем изазивају расну, верску или другу </a:t>
            </a:r>
            <a:r>
              <a:rPr lang="sr-Cyrl-CS" dirty="0" smtClean="0"/>
              <a:t>мржњу, раздор или нетрпељивост.</a:t>
            </a:r>
            <a:endParaRPr lang="sr-Cyrl-CS" dirty="0" smtClean="0"/>
          </a:p>
          <a:p>
            <a:pPr eaLnBrk="1" hangingPunct="1">
              <a:buFontTx/>
              <a:buBlip>
                <a:blip r:embed="rId3"/>
              </a:buBlip>
              <a:defRPr/>
            </a:pPr>
            <a:endParaRPr lang="sr-Cyrl-CS" i="1" dirty="0" smtClean="0"/>
          </a:p>
          <a:p>
            <a:pPr eaLnBrk="1" hangingPunct="1">
              <a:buFontTx/>
              <a:buBlip>
                <a:blip r:embed="rId3"/>
              </a:buBlip>
              <a:defRPr/>
            </a:pPr>
            <a:r>
              <a:rPr lang="sr-Cyrl-CS" i="1" dirty="0" smtClean="0"/>
              <a:t>Позивање на одговорност (виктимизација) </a:t>
            </a:r>
            <a:r>
              <a:rPr lang="ru-RU" i="1" dirty="0" smtClean="0"/>
              <a:t>- пример: </a:t>
            </a:r>
            <a:r>
              <a:rPr lang="ru-RU" dirty="0" smtClean="0">
                <a:solidFill>
                  <a:srgbClr val="F19200"/>
                </a:solidFill>
                <a:latin typeface="OpenSansLight-Italic"/>
              </a:rPr>
              <a:t>Младић који живи са ХИВ-ом покренуо је поступак за заштиту од дискриминације, јер је на послу изложен константном шиканирању. Други запослени избегавају контакт са њим, често му упућују негативне коментаре, а неретко и увреде. И руководство се према њему опходи на сличан начин. Након покретања поступка за заштиту од дискриминације, директор га премешта у другу канцеларију у којој седи сам.</a:t>
            </a:r>
            <a:endParaRPr lang="sr-Cyrl-CS" dirty="0" smtClean="0"/>
          </a:p>
          <a:p>
            <a:pPr eaLnBrk="1" hangingPunct="1">
              <a:buFontTx/>
              <a:buBlip>
                <a:blip r:embed="rId3"/>
              </a:buBlip>
              <a:defRPr/>
            </a:pPr>
            <a:endParaRPr lang="sr-Cyrl-CS" dirty="0" smtClean="0"/>
          </a:p>
          <a:p>
            <a:pPr eaLnBrk="1" hangingPunct="1">
              <a:buFontTx/>
              <a:buBlip>
                <a:blip r:embed="rId3"/>
              </a:buBlip>
              <a:defRPr/>
            </a:pPr>
            <a:r>
              <a:rPr lang="sr-Cyrl-CS" i="1" dirty="0" smtClean="0"/>
              <a:t>Узнемиравајуће и понижавајуће поступање </a:t>
            </a:r>
            <a:r>
              <a:rPr lang="ru-RU" i="1" dirty="0" smtClean="0"/>
              <a:t>- пример: </a:t>
            </a:r>
            <a:r>
              <a:rPr lang="ru-RU" dirty="0" smtClean="0">
                <a:solidFill>
                  <a:srgbClr val="F19200"/>
                </a:solidFill>
                <a:latin typeface="OpenSansLight-Italic"/>
              </a:rPr>
              <a:t>Колега је рекао колегиници да му је из канцеларије украдена вредна оловка: „То мора да је урадио онај Циганин са првог спрата, знаш какви су они!“ Негативан контекст читаве изјаве у којој се сви Роми оптужују да су лопови, као и коришћење погрдног израза „Цигани“ представља повреду достојанства припадника и припадница ромске националне мањине и ствара </a:t>
            </a:r>
            <a:r>
              <a:rPr lang="sr-Cyrl-CS" dirty="0" smtClean="0">
                <a:solidFill>
                  <a:srgbClr val="F19200"/>
                </a:solidFill>
                <a:latin typeface="OpenSansLight-Italic"/>
              </a:rPr>
              <a:t>понижавајуће и увредљиво окружење.</a:t>
            </a:r>
            <a:endParaRPr lang="sr-Cyrl-CS" dirty="0" smtClean="0"/>
          </a:p>
          <a:p>
            <a:pPr eaLnBrk="1" hangingPunct="1">
              <a:buFontTx/>
              <a:buBlip>
                <a:blip r:embed="rId3"/>
              </a:buBlip>
              <a:defRPr/>
            </a:pPr>
            <a:endParaRPr lang="sr-Cyrl-CS" i="1" dirty="0" smtClean="0"/>
          </a:p>
          <a:p>
            <a:pPr eaLnBrk="1" hangingPunct="1">
              <a:buFontTx/>
              <a:buBlip>
                <a:blip r:embed="rId3"/>
              </a:buBlip>
              <a:defRPr/>
            </a:pPr>
            <a:r>
              <a:rPr lang="sr-Cyrl-CS" i="1" dirty="0" smtClean="0"/>
              <a:t>Говор мржње - п</a:t>
            </a:r>
            <a:r>
              <a:rPr lang="ru-RU" i="1" dirty="0" smtClean="0"/>
              <a:t>ример: </a:t>
            </a:r>
            <a:r>
              <a:rPr lang="ru-RU" dirty="0" smtClean="0"/>
              <a:t>председник месне заједнице Н. је, приликом протеста мештана села Н, који су организовали због досељавања једне ромске породице у њихово село, дао следећу изјаву: „наше село преживљава јако тешке тренутке. Ни земљотрес ни поплаве нису село Н. тако деградирале као ово насељавање косовских Рома. Ми нисмо расисти, али једноставно са њима не можемо заједно живети, јер нам се нарушава мир. Мештани села Н. су за време Турака бежали у брда, а изгледа да ћемо морати сад исто да урадимо. Ми са њима не можемо да се мешамо.“</a:t>
            </a: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cs typeface="Arial" panose="020B0604020202020204" pitchFamily="34" charset="0"/>
              </a:defRPr>
            </a:lvl1pPr>
            <a:lvl2pPr marL="513715" indent="-197485" eaLnBrk="0" hangingPunct="0">
              <a:defRPr>
                <a:solidFill>
                  <a:schemeClr val="tx1"/>
                </a:solidFill>
                <a:latin typeface="Arial" panose="020B0604020202020204" pitchFamily="34" charset="0"/>
                <a:cs typeface="Arial" panose="020B0604020202020204" pitchFamily="34" charset="0"/>
              </a:defRPr>
            </a:lvl2pPr>
            <a:lvl3pPr marL="789940" indent="-158115" eaLnBrk="0" hangingPunct="0">
              <a:defRPr>
                <a:solidFill>
                  <a:schemeClr val="tx1"/>
                </a:solidFill>
                <a:latin typeface="Arial" panose="020B0604020202020204" pitchFamily="34" charset="0"/>
                <a:cs typeface="Arial" panose="020B0604020202020204" pitchFamily="34" charset="0"/>
              </a:defRPr>
            </a:lvl3pPr>
            <a:lvl4pPr marL="1106170" indent="-158115" eaLnBrk="0" hangingPunct="0">
              <a:defRPr>
                <a:solidFill>
                  <a:schemeClr val="tx1"/>
                </a:solidFill>
                <a:latin typeface="Arial" panose="020B0604020202020204" pitchFamily="34" charset="0"/>
                <a:cs typeface="Arial" panose="020B0604020202020204" pitchFamily="34" charset="0"/>
              </a:defRPr>
            </a:lvl4pPr>
            <a:lvl5pPr marL="1421765" indent="-158115" eaLnBrk="0" hangingPunct="0">
              <a:defRPr>
                <a:solidFill>
                  <a:schemeClr val="tx1"/>
                </a:solidFill>
                <a:latin typeface="Arial" panose="020B0604020202020204" pitchFamily="34" charset="0"/>
                <a:cs typeface="Arial" panose="020B0604020202020204" pitchFamily="34" charset="0"/>
              </a:defRPr>
            </a:lvl5pPr>
            <a:lvl6pPr marL="1737995"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054225"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369820"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686050"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FF264C99-9BC0-432B-886B-0BC717234395}" type="slidenum">
              <a:rPr lang="en-US" altLang="sr-Latn-RS" smtClean="0"/>
            </a:fld>
            <a:endParaRPr lang="en-US" altLang="sr-Latn-R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RS" altLang="sr-Latn-RS" smtClean="0"/>
          </a:p>
        </p:txBody>
      </p:sp>
      <p:sp>
        <p:nvSpPr>
          <p:cNvPr id="4" name="Slide Number Placeholder 3"/>
          <p:cNvSpPr>
            <a:spLocks noGrp="1"/>
          </p:cNvSpPr>
          <p:nvPr>
            <p:ph type="sldNum" sz="quarter" idx="5"/>
          </p:nvPr>
        </p:nvSpPr>
        <p:spPr/>
        <p:txBody>
          <a:bodyPr/>
          <a:lstStyle/>
          <a:p>
            <a:pPr>
              <a:defRPr/>
            </a:pPr>
            <a:fld id="{1EC737DC-6BB0-4452-8DE9-19E1D8771124}" type="slidenum">
              <a:rPr lang="en-US">
                <a:solidFill>
                  <a:prstClr val="black"/>
                </a:solidFill>
              </a:rPr>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hangingPunct="1">
              <a:defRPr/>
            </a:pPr>
            <a:r>
              <a:rPr lang="sr-Cyrl-RS" b="1" u="sng" dirty="0" smtClean="0"/>
              <a:t>Број</a:t>
            </a:r>
            <a:r>
              <a:rPr lang="sr-Cyrl-RS" b="1" u="sng" baseline="0" dirty="0" smtClean="0"/>
              <a:t> притужби 2015-2021:</a:t>
            </a:r>
            <a:endParaRPr lang="sr-Cyrl-RS" b="1" u="sng" baseline="0" dirty="0" smtClean="0"/>
          </a:p>
          <a:p>
            <a:pPr eaLnBrk="1" hangingPunct="1">
              <a:defRPr/>
            </a:pPr>
            <a:r>
              <a:rPr lang="sr-Cyrl-RS" dirty="0" smtClean="0"/>
              <a:t>Инвалидитет 793</a:t>
            </a:r>
            <a:endParaRPr lang="sr-Cyrl-RS" dirty="0" smtClean="0"/>
          </a:p>
          <a:p>
            <a:pPr eaLnBrk="1" hangingPunct="1">
              <a:defRPr/>
            </a:pPr>
            <a:r>
              <a:rPr lang="sr-Cyrl-RS" dirty="0" smtClean="0"/>
              <a:t>Роми 281 (нац.припадност 484 укупно)</a:t>
            </a:r>
            <a:endParaRPr lang="sr-Cyrl-RS" dirty="0" smtClean="0"/>
          </a:p>
          <a:p>
            <a:pPr eaLnBrk="1" hangingPunct="1">
              <a:defRPr/>
            </a:pPr>
            <a:r>
              <a:rPr lang="sr-Cyrl-RS" dirty="0" smtClean="0"/>
              <a:t>Жене више</a:t>
            </a:r>
            <a:r>
              <a:rPr lang="sr-Cyrl-RS" baseline="0" dirty="0" smtClean="0"/>
              <a:t> од 600 </a:t>
            </a:r>
            <a:r>
              <a:rPr lang="sr-Cyrl-RS" dirty="0" smtClean="0"/>
              <a:t>(пол 376 + брачни и породични статус</a:t>
            </a:r>
            <a:r>
              <a:rPr lang="sr-Cyrl-RS" baseline="0" dirty="0" smtClean="0"/>
              <a:t> 315 укупно, од чека највећи број жене)</a:t>
            </a:r>
            <a:endParaRPr lang="sr-Cyrl-RS" baseline="0" dirty="0" smtClean="0"/>
          </a:p>
          <a:p>
            <a:pPr eaLnBrk="1" hangingPunct="1">
              <a:defRPr/>
            </a:pPr>
            <a:r>
              <a:rPr lang="sr-Cyrl-RS" baseline="0" dirty="0" smtClean="0"/>
              <a:t>Старије особе 174 (старосно доба 622 укупно)</a:t>
            </a:r>
            <a:endParaRPr lang="sr-Cyrl-RS" baseline="0" dirty="0" smtClean="0"/>
          </a:p>
          <a:p>
            <a:pPr eaLnBrk="1" hangingPunct="1">
              <a:defRPr/>
            </a:pPr>
            <a:r>
              <a:rPr lang="sr-Cyrl-RS" altLang="sr-Latn-RS" sz="1200" b="0" dirty="0" smtClean="0"/>
              <a:t>Сиромашни/особе лошијег имовног стања </a:t>
            </a:r>
            <a:r>
              <a:rPr lang="sr-Cyrl-RS" baseline="0" dirty="0" smtClean="0"/>
              <a:t>175</a:t>
            </a:r>
            <a:endParaRPr 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cs typeface="Arial" panose="020B0604020202020204" pitchFamily="34" charset="0"/>
              </a:defRPr>
            </a:lvl1pPr>
            <a:lvl2pPr marL="513715" indent="-197485" eaLnBrk="0" hangingPunct="0">
              <a:defRPr>
                <a:solidFill>
                  <a:schemeClr val="tx1"/>
                </a:solidFill>
                <a:latin typeface="Arial" panose="020B0604020202020204" pitchFamily="34" charset="0"/>
                <a:cs typeface="Arial" panose="020B0604020202020204" pitchFamily="34" charset="0"/>
              </a:defRPr>
            </a:lvl2pPr>
            <a:lvl3pPr marL="789940" indent="-158115" eaLnBrk="0" hangingPunct="0">
              <a:defRPr>
                <a:solidFill>
                  <a:schemeClr val="tx1"/>
                </a:solidFill>
                <a:latin typeface="Arial" panose="020B0604020202020204" pitchFamily="34" charset="0"/>
                <a:cs typeface="Arial" panose="020B0604020202020204" pitchFamily="34" charset="0"/>
              </a:defRPr>
            </a:lvl3pPr>
            <a:lvl4pPr marL="1106170" indent="-158115" eaLnBrk="0" hangingPunct="0">
              <a:defRPr>
                <a:solidFill>
                  <a:schemeClr val="tx1"/>
                </a:solidFill>
                <a:latin typeface="Arial" panose="020B0604020202020204" pitchFamily="34" charset="0"/>
                <a:cs typeface="Arial" panose="020B0604020202020204" pitchFamily="34" charset="0"/>
              </a:defRPr>
            </a:lvl4pPr>
            <a:lvl5pPr marL="1421765" indent="-158115" eaLnBrk="0" hangingPunct="0">
              <a:defRPr>
                <a:solidFill>
                  <a:schemeClr val="tx1"/>
                </a:solidFill>
                <a:latin typeface="Arial" panose="020B0604020202020204" pitchFamily="34" charset="0"/>
                <a:cs typeface="Arial" panose="020B0604020202020204" pitchFamily="34" charset="0"/>
              </a:defRPr>
            </a:lvl5pPr>
            <a:lvl6pPr marL="1737995"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054225"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369820"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686050" indent="-158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186E18AB-08DD-4D1B-9E2C-15D9342505EE}" type="slidenum">
              <a:rPr lang="en-US" altLang="sr-Latn-RS" smtClean="0"/>
            </a:fld>
            <a:endParaRPr lang="en-US" altLang="sr-Latn-R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tx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0" y="3307400"/>
            <a:ext cx="8114400" cy="3261200"/>
          </a:xfrm>
          <a:prstGeom prst="rect">
            <a:avLst/>
          </a:prstGeom>
        </p:spPr>
        <p:txBody>
          <a:bodyPr anchor="b"/>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p:txBody>
      </p:sp>
      <p:sp>
        <p:nvSpPr>
          <p:cNvPr id="3" name="Shape 16"/>
          <p:cNvSpPr txBox="1">
            <a:spLocks noGrp="1"/>
          </p:cNvSpPr>
          <p:nvPr>
            <p:ph type="sldNum" idx="10"/>
          </p:nvPr>
        </p:nvSpPr>
        <p:spPr/>
        <p:txBody>
          <a:bodyPr>
            <a:noAutofit/>
          </a:bodyPr>
          <a:lstStyle>
            <a:lvl1pPr algn="l">
              <a:defRPr sz="1800">
                <a:solidFill>
                  <a:srgbClr val="FFFFFF"/>
                </a:solidFill>
                <a:latin typeface="Arial" panose="020B0604020202020204" pitchFamily="34" charset="0"/>
                <a:ea typeface="+mn-ea"/>
                <a:cs typeface="Arial" panose="020B0604020202020204" pitchFamily="34" charset="0"/>
              </a:defRPr>
            </a:lvl1pPr>
          </a:lstStyle>
          <a:p>
            <a:pPr>
              <a:defRPr/>
            </a:pPr>
            <a:fld id="{F4C35BA8-88D9-4054-B77B-2C944530CD39}"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2" name="Shape 51"/>
          <p:cNvSpPr txBox="1">
            <a:spLocks noGrp="1"/>
          </p:cNvSpPr>
          <p:nvPr>
            <p:ph type="sldNum" idx="10"/>
          </p:nvPr>
        </p:nvSpPr>
        <p:spPr/>
        <p:txBody>
          <a:bodyPr>
            <a:noAutofit/>
          </a:bodyPr>
          <a:lstStyle>
            <a:lvl1pPr algn="l">
              <a:defRPr sz="1800">
                <a:solidFill>
                  <a:schemeClr val="tx1"/>
                </a:solidFill>
                <a:latin typeface="Arial" panose="020B0604020202020204" pitchFamily="34" charset="0"/>
                <a:ea typeface="+mn-ea"/>
                <a:cs typeface="Arial" panose="020B0604020202020204" pitchFamily="34" charset="0"/>
              </a:defRPr>
            </a:lvl1pPr>
          </a:lstStyle>
          <a:p>
            <a:pPr>
              <a:defRPr/>
            </a:pPr>
            <a:fld id="{7140E274-0D51-45AB-B8DF-ADB6A3C65138}"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grpSp>
        <p:nvGrpSpPr>
          <p:cNvPr id="5" name="Group 15"/>
          <p:cNvGrpSpPr/>
          <p:nvPr/>
        </p:nvGrpSpPr>
        <p:grpSpPr bwMode="auto">
          <a:xfrm>
            <a:off x="-3175" y="4953000"/>
            <a:ext cx="9147175" cy="1911350"/>
            <a:chOff x="-3765" y="4832896"/>
            <a:chExt cx="9147765" cy="2032192"/>
          </a:xfrm>
        </p:grpSpPr>
        <p:sp>
          <p:nvSpPr>
            <p:cNvPr id="6" name="Freeform 5"/>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Arial" panose="020B0604020202020204" pitchFamily="34" charset="0"/>
                <a:cs typeface="Arial" panose="020B0604020202020204" pitchFamily="34" charset="0"/>
              </a:endParaRPr>
            </a:p>
          </p:txBody>
        </p:sp>
        <p:sp>
          <p:nvSpPr>
            <p:cNvPr id="7" name="Freeform 18"/>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en-US" sz="2400">
                <a:solidFill>
                  <a:prstClr val="black"/>
                </a:solidFill>
                <a:latin typeface="Arial" panose="020B0604020202020204" pitchFamily="34" charset="0"/>
                <a:cs typeface="Arial" panose="020B0604020202020204" pitchFamily="34" charset="0"/>
              </a:endParaRPr>
            </a:p>
          </p:txBody>
        </p:sp>
        <p:sp>
          <p:nvSpPr>
            <p:cNvPr id="8" name="Freeform 7"/>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fld id="{9B8CDC81-7A06-4F39-A7E6-C7792FBA6E26}" type="datetimeFigureOut">
              <a:rPr lang="en-US"/>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F335ABFA-D25E-4B44-8AD2-B701DCD07A7A}" type="slidenum">
              <a:rPr lang="en-US"/>
            </a:fld>
            <a:endParaRPr lang="en-US" dirty="0"/>
          </a:p>
        </p:txBody>
      </p:sp>
    </p:spTree>
  </p:cSld>
  <p:clrMapOvr>
    <a:masterClrMapping/>
  </p:clrMapOvr>
  <p:transition spd="med" advClick="0" advTm="3806">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AB46499C-29FD-45A5-917F-E78CB4A67991}" type="datetimeFigureOut">
              <a:rPr lang="en-US">
                <a:solidFill>
                  <a:prstClr val="black"/>
                </a:solidFill>
              </a:rPr>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38D9FA08-DA49-4624-9E72-35C5ADC5DA20}" type="slidenum">
              <a:rPr lang="en-US">
                <a:solidFill>
                  <a:prstClr val="black"/>
                </a:solidFill>
              </a:rPr>
            </a:fld>
            <a:endParaRPr lang="en-US">
              <a:solidFill>
                <a:prstClr val="black"/>
              </a:solidFill>
            </a:endParaRPr>
          </a:p>
        </p:txBody>
      </p:sp>
    </p:spTree>
  </p:cSld>
  <p:clrMapOvr>
    <a:masterClrMapping/>
  </p:clrMapOvr>
  <p:transition spd="med" advClick="0" advTm="3806">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40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40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6" name="Date Placeholder 3"/>
          <p:cNvSpPr>
            <a:spLocks noGrp="1"/>
          </p:cNvSpPr>
          <p:nvPr>
            <p:ph type="dt" sz="half" idx="10"/>
          </p:nvPr>
        </p:nvSpPr>
        <p:spPr/>
        <p:txBody>
          <a:bodyPr/>
          <a:lstStyle>
            <a:lvl1pPr>
              <a:defRPr/>
            </a:lvl1pPr>
          </a:lstStyle>
          <a:p>
            <a:pPr>
              <a:defRPr/>
            </a:pPr>
            <a:fld id="{36FD1D28-D8D9-43A3-A724-23B56CA9A217}" type="datetimeFigureOut">
              <a:rPr lang="en-US">
                <a:solidFill>
                  <a:prstClr val="white"/>
                </a:solidFill>
              </a:rPr>
            </a:fld>
            <a:endParaRPr lang="en-US">
              <a:solidFill>
                <a:prstClr val="white"/>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lstStyle>
          <a:p>
            <a:pPr>
              <a:defRPr/>
            </a:pPr>
            <a:fld id="{08793042-B60B-4FCC-A60B-9E6F589479C0}" type="slidenum">
              <a:rPr lang="en-US">
                <a:solidFill>
                  <a:prstClr val="white"/>
                </a:solidFill>
              </a:rPr>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spd="med" advClick="0" advTm="3806">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990C5E96-C628-4239-8172-75E896527DA7}" type="datetimeFigureOut">
              <a:rPr lang="en-US">
                <a:solidFill>
                  <a:prstClr val="white"/>
                </a:solidFill>
              </a:rPr>
            </a:fld>
            <a:endParaRPr lang="en-US">
              <a:solidFill>
                <a:prstClr val="white"/>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pPr>
              <a:defRPr/>
            </a:pPr>
            <a:fld id="{7C97BCBB-B39B-4370-993E-A8D0F136BFA0}" type="slidenum">
              <a:rPr lang="en-US">
                <a:solidFill>
                  <a:prstClr val="white"/>
                </a:solidFill>
              </a:rPr>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spd="med" advClick="0" advTm="3806">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FB833DC5-46A7-41A0-8864-641D2FDAF222}" type="datetimeFigureOut">
              <a:rPr lang="en-US">
                <a:solidFill>
                  <a:prstClr val="black"/>
                </a:solidFill>
              </a:rPr>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5B8FB095-E0B5-4ADA-97DA-6EB456437446}" type="slidenum">
              <a:rPr lang="en-US">
                <a:solidFill>
                  <a:prstClr val="black"/>
                </a:solidFill>
              </a:rPr>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transition spd="med" advClick="0" advTm="3806">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D3741C4-5476-4878-A54B-064C44A11FA8}" type="datetimeFigureOut">
              <a:rPr lang="en-US">
                <a:solidFill>
                  <a:prstClr val="white"/>
                </a:solidFill>
              </a:rPr>
            </a:fld>
            <a:endParaRPr lang="en-US">
              <a:solidFill>
                <a:prstClr val="white"/>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lstStyle>
          <a:p>
            <a:pPr>
              <a:defRPr/>
            </a:pPr>
            <a:fld id="{3706A175-7077-45F2-894B-03FFE965582E}" type="slidenum">
              <a:rPr lang="en-US">
                <a:solidFill>
                  <a:prstClr val="white"/>
                </a:solidFill>
              </a:rPr>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spd="med" advClick="0" advTm="3806">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0CE618E-C679-4BB4-91DD-21E3C4AB395B}" type="datetimeFigureOut">
              <a:rPr lang="en-US">
                <a:solidFill>
                  <a:prstClr val="black"/>
                </a:solidFill>
              </a:rPr>
            </a:fld>
            <a:endParaRPr lang="en-US" dirty="0">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EE9407E2-F33F-4BA2-A20A-F2FD0233649F}" type="slidenum">
              <a:rPr lang="en-US">
                <a:solidFill>
                  <a:prstClr val="black"/>
                </a:solidFill>
              </a:rPr>
            </a:fld>
            <a:endParaRPr lang="en-US">
              <a:solidFill>
                <a:prstClr val="black"/>
              </a:solidFill>
            </a:endParaRPr>
          </a:p>
        </p:txBody>
      </p:sp>
    </p:spTree>
  </p:cSld>
  <p:clrMapOvr>
    <a:masterClrMapping/>
  </p:clrMapOvr>
  <p:transition spd="med" advClick="0" advTm="3806">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6B6EF72-FAF6-421D-B567-B5BFA8EE28D5}" type="datetimeFigureOut">
              <a:rPr lang="en-US">
                <a:solidFill>
                  <a:prstClr val="black"/>
                </a:solidFill>
              </a:rPr>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057D5335-CFAD-471A-B8E4-4F7B63B4D576}" type="slidenum">
              <a:rPr lang="en-US">
                <a:solidFill>
                  <a:prstClr val="black"/>
                </a:solidFill>
              </a:rPr>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transition spd="med" advClick="0" advTm="3806">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5" name="Freeform 4"/>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2400">
              <a:solidFill>
                <a:prstClr val="white"/>
              </a:solidFill>
              <a:latin typeface="Arial" panose="020B0604020202020204" pitchFamily="34" charset="0"/>
              <a:cs typeface="Arial" panose="020B0604020202020204" pitchFamily="34" charset="0"/>
            </a:endParaRPr>
          </a:p>
        </p:txBody>
      </p:sp>
      <p:sp>
        <p:nvSpPr>
          <p:cNvPr id="6" name="Freeform 15"/>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en-US" sz="2400">
              <a:solidFill>
                <a:prstClr val="white"/>
              </a:solidFill>
              <a:latin typeface="Arial" panose="020B0604020202020204" pitchFamily="34" charset="0"/>
              <a:cs typeface="Arial" panose="020B0604020202020204" pitchFamily="34" charset="0"/>
            </a:endParaRPr>
          </a:p>
        </p:txBody>
      </p:sp>
      <p:sp>
        <p:nvSpPr>
          <p:cNvPr id="7" name="Right Triangle 6"/>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40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40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lstStyle>
          <a:p>
            <a:pPr>
              <a:defRPr/>
            </a:pPr>
            <a:fld id="{956BD168-5DDE-4425-8B54-A9E44D2A18B1}" type="datetimeFigureOut">
              <a:rPr lang="en-US">
                <a:solidFill>
                  <a:prstClr val="white"/>
                </a:solidFill>
              </a:rPr>
            </a:fld>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lstStyle>
          <a:p>
            <a:pPr>
              <a:defRPr/>
            </a:pPr>
            <a:fld id="{DF041B04-E360-4A69-BD6D-5B4D9356361B}" type="slidenum">
              <a:rPr lang="en-US">
                <a:solidFill>
                  <a:prstClr val="white"/>
                </a:solidFill>
              </a:rPr>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spd="med" advClick="0" advTm="3806">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593367"/>
            <a:ext cx="8520600" cy="7636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a:spLocks noGrp="1"/>
          </p:cNvSpPr>
          <p:nvPr>
            <p:ph type="body" idx="1"/>
          </p:nvPr>
        </p:nvSpPr>
        <p:spPr>
          <a:xfrm>
            <a:off x="311700" y="1536633"/>
            <a:ext cx="8520600" cy="45552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20"/>
          <p:cNvSpPr txBox="1">
            <a:spLocks noGrp="1"/>
          </p:cNvSpPr>
          <p:nvPr>
            <p:ph type="sldNum" idx="10"/>
          </p:nvPr>
        </p:nvSpPr>
        <p:spPr/>
        <p:txBody>
          <a:bodyPr>
            <a:noAutofit/>
          </a:bodyPr>
          <a:lstStyle>
            <a:lvl1pPr algn="l">
              <a:defRPr sz="1800">
                <a:solidFill>
                  <a:schemeClr val="tx1"/>
                </a:solidFill>
                <a:latin typeface="Arial" panose="020B0604020202020204" pitchFamily="34" charset="0"/>
                <a:ea typeface="+mn-ea"/>
                <a:cs typeface="Arial" panose="020B0604020202020204" pitchFamily="34" charset="0"/>
              </a:defRPr>
            </a:lvl1pPr>
          </a:lstStyle>
          <a:p>
            <a:pPr>
              <a:defRPr/>
            </a:pPr>
            <a:fld id="{BAE3D3DD-E7A5-4CA9-B406-A06719C3323C}"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844250B-8573-44FD-A966-67D78C07437A}" type="datetimeFigureOut">
              <a:rPr lang="en-US">
                <a:solidFill>
                  <a:prstClr val="black"/>
                </a:solidFill>
              </a:rPr>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C273D1A0-9843-4CCF-8704-604D0EC9584B}" type="slidenum">
              <a:rPr lang="en-US">
                <a:solidFill>
                  <a:prstClr val="black"/>
                </a:solidFill>
              </a:rPr>
            </a:fld>
            <a:endParaRPr lang="en-US">
              <a:solidFill>
                <a:prstClr val="black"/>
              </a:solidFill>
            </a:endParaRPr>
          </a:p>
        </p:txBody>
      </p:sp>
    </p:spTree>
  </p:cSld>
  <p:clrMapOvr>
    <a:masterClrMapping/>
  </p:clrMapOvr>
  <p:transition spd="med" advClick="0" advTm="3806">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0A1FA1E-998A-4AC2-B1B8-BB0AC0D9C021}" type="datetimeFigureOut">
              <a:rPr lang="en-US">
                <a:solidFill>
                  <a:prstClr val="black"/>
                </a:solidFill>
              </a:rPr>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AC216DC-B967-4AD2-A0C2-027A9FAF1560}" type="slidenum">
              <a:rPr lang="en-US">
                <a:solidFill>
                  <a:prstClr val="black"/>
                </a:solidFill>
              </a:rPr>
            </a:fld>
            <a:endParaRPr lang="en-US">
              <a:solidFill>
                <a:prstClr val="black"/>
              </a:solidFill>
            </a:endParaRPr>
          </a:p>
        </p:txBody>
      </p:sp>
    </p:spTree>
  </p:cSld>
  <p:clrMapOvr>
    <a:masterClrMapping/>
  </p:clrMapOvr>
  <p:transition spd="med" advClick="0" advTm="3806">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C579F1DA-A55B-4A9D-9311-F21679AD9032}" type="datetimeFigureOut">
              <a:rPr lang="en-US" smtClean="0"/>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EA6B85-8FC9-4D18-9CEC-E704D82FF72A}"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50242C4C-1AA0-4090-8D3A-540BFBF65585}" type="datetimeFigureOut">
              <a:rPr lang="en-US" smtClean="0"/>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3B567D-9645-4850-B860-B86C9C9F69BC}"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en-US" smtClean="0"/>
              <a:t>Click to edit Master text styles</a:t>
            </a:r>
            <a:endParaRPr lang="en-US" smtClean="0"/>
          </a:p>
        </p:txBody>
      </p:sp>
      <p:sp>
        <p:nvSpPr>
          <p:cNvPr id="4" name="Date Placeholder 3"/>
          <p:cNvSpPr>
            <a:spLocks noGrp="1"/>
          </p:cNvSpPr>
          <p:nvPr>
            <p:ph type="dt" sz="half" idx="10"/>
          </p:nvPr>
        </p:nvSpPr>
        <p:spPr/>
        <p:txBody>
          <a:bodyPr/>
          <a:lstStyle/>
          <a:p>
            <a:pPr>
              <a:defRPr/>
            </a:pPr>
            <a:fld id="{229DD372-5366-41A2-97C6-81F326D2E8E2}" type="datetimeFigureOut">
              <a:rPr lang="en-US" smtClean="0"/>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E060E-C71E-4422-9035-FFA40EE7E997}"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9F4793D1-5747-4C47-A188-9204895E1574}" type="datetimeFigureOut">
              <a:rPr lang="en-US" smtClean="0"/>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D9D7613-420F-4718-BF37-D64840860181}" type="slidenum">
              <a:rPr lang="en-US" smtClean="0"/>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smtClean="0"/>
              <a:t>Click to edit Master text styles</a:t>
            </a:r>
            <a:endParaRPr lang="en-US" smtClean="0"/>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smtClean="0"/>
              <a:t>Click to edit Master text styles</a:t>
            </a:r>
            <a:endParaRPr lang="en-US" smtClean="0"/>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27AB997-F2F9-4DC2-8C8B-10E6FB72528C}" type="datetimeFigureOut">
              <a:rPr lang="en-US" smtClean="0"/>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7601379-D0EB-4473-955D-B24E811C1242}"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530E9EA-EA70-469F-BE3F-CB1B34A1DE6C}" type="datetimeFigureOut">
              <a:rPr lang="en-US" smtClean="0"/>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73ED819-0EE3-4560-994E-3FCC69B26399}"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5CF7C3-2515-46D0-9382-4B4AF9AA218D}" type="datetimeFigureOut">
              <a:rPr lang="en-US" smtClean="0"/>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27750E7-AD50-4569-BA98-5EF03052D642}"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defRPr/>
            </a:pPr>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fld id="{4F7B7DC8-9000-4163-9BA6-E30301E5B88B}" type="datetimeFigureOut">
              <a:rPr lang="en-US" smtClean="0"/>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C36B87F7-73F2-4FE6-8EF5-15CA72B1124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593367"/>
            <a:ext cx="8520600" cy="7636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a:spLocks noGrp="1"/>
          </p:cNvSpPr>
          <p:nvPr>
            <p:ph type="body" idx="1"/>
          </p:nvPr>
        </p:nvSpPr>
        <p:spPr>
          <a:xfrm>
            <a:off x="311700" y="1536633"/>
            <a:ext cx="3999900" cy="4555200"/>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a:spLocks noGrp="1"/>
          </p:cNvSpPr>
          <p:nvPr>
            <p:ph type="body" idx="2"/>
          </p:nvPr>
        </p:nvSpPr>
        <p:spPr>
          <a:xfrm>
            <a:off x="4832400" y="1536633"/>
            <a:ext cx="3999900" cy="4555200"/>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5" name="Shape 25"/>
          <p:cNvSpPr txBox="1">
            <a:spLocks noGrp="1"/>
          </p:cNvSpPr>
          <p:nvPr>
            <p:ph type="sldNum" idx="10"/>
          </p:nvPr>
        </p:nvSpPr>
        <p:spPr/>
        <p:txBody>
          <a:bodyPr>
            <a:noAutofit/>
          </a:bodyPr>
          <a:lstStyle>
            <a:lvl1pPr algn="l">
              <a:defRPr sz="1800">
                <a:solidFill>
                  <a:schemeClr val="tx1"/>
                </a:solidFill>
                <a:latin typeface="Arial" panose="020B0604020202020204" pitchFamily="34" charset="0"/>
                <a:ea typeface="+mn-ea"/>
                <a:cs typeface="Arial" panose="020B0604020202020204" pitchFamily="34" charset="0"/>
              </a:defRPr>
            </a:lvl1pPr>
          </a:lstStyle>
          <a:p>
            <a:pPr>
              <a:defRPr/>
            </a:pPr>
            <a:fld id="{2938302E-81BC-4C35-A3C6-8B7B0117A528}" type="slidenum">
              <a:rPr lang="en-GB"/>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1" fmla="*/ 0 w 7104888"/>
              <a:gd name="connsiteY0-2" fmla="*/ 0 h 6858000"/>
              <a:gd name="connsiteX1-3" fmla="*/ 5695188 w 7104888"/>
              <a:gd name="connsiteY1-4" fmla="*/ 0 h 6858000"/>
              <a:gd name="connsiteX2-5" fmla="*/ 7104888 w 7104888"/>
              <a:gd name="connsiteY2-6" fmla="*/ 0 h 6858000"/>
              <a:gd name="connsiteX3-7" fmla="*/ 7104888 w 7104888"/>
              <a:gd name="connsiteY3-8" fmla="*/ 6858000 h 6858000"/>
              <a:gd name="connsiteX4-9" fmla="*/ 0 w 7104888"/>
              <a:gd name="connsiteY4-10" fmla="*/ 6858000 h 6858000"/>
              <a:gd name="connsiteX5" fmla="*/ 0 w 7104888"/>
              <a:gd name="connsiteY5" fmla="*/ 0 h 6858000"/>
              <a:gd name="connsiteX0-11" fmla="*/ 10287 w 7115175"/>
              <a:gd name="connsiteY0-12" fmla="*/ 0 h 6858000"/>
              <a:gd name="connsiteX1-13" fmla="*/ 5705475 w 7115175"/>
              <a:gd name="connsiteY1-14" fmla="*/ 0 h 6858000"/>
              <a:gd name="connsiteX2-15" fmla="*/ 7115175 w 7115175"/>
              <a:gd name="connsiteY2-16" fmla="*/ 0 h 6858000"/>
              <a:gd name="connsiteX3-17" fmla="*/ 7115175 w 7115175"/>
              <a:gd name="connsiteY3-18" fmla="*/ 6858000 h 6858000"/>
              <a:gd name="connsiteX4-19" fmla="*/ 10287 w 7115175"/>
              <a:gd name="connsiteY4-20" fmla="*/ 6858000 h 6858000"/>
              <a:gd name="connsiteX5-21" fmla="*/ 0 w 7115175"/>
              <a:gd name="connsiteY5-22" fmla="*/ 5048250 h 6858000"/>
              <a:gd name="connsiteX6" fmla="*/ 10287 w 7115175"/>
              <a:gd name="connsiteY6" fmla="*/ 0 h 6858000"/>
              <a:gd name="connsiteX0-23" fmla="*/ 10287 w 7115175"/>
              <a:gd name="connsiteY0-24" fmla="*/ 0 h 6858000"/>
              <a:gd name="connsiteX1-25" fmla="*/ 5705475 w 7115175"/>
              <a:gd name="connsiteY1-26" fmla="*/ 0 h 6858000"/>
              <a:gd name="connsiteX2-27" fmla="*/ 7115175 w 7115175"/>
              <a:gd name="connsiteY2-28" fmla="*/ 0 h 6858000"/>
              <a:gd name="connsiteX3-29" fmla="*/ 7115175 w 7115175"/>
              <a:gd name="connsiteY3-30" fmla="*/ 6858000 h 6858000"/>
              <a:gd name="connsiteX4-31" fmla="*/ 1533526 w 7115175"/>
              <a:gd name="connsiteY4-32" fmla="*/ 6848475 h 6858000"/>
              <a:gd name="connsiteX5-33" fmla="*/ 10287 w 7115175"/>
              <a:gd name="connsiteY5-34" fmla="*/ 6858000 h 6858000"/>
              <a:gd name="connsiteX6-35" fmla="*/ 0 w 7115175"/>
              <a:gd name="connsiteY6-36" fmla="*/ 5048250 h 6858000"/>
              <a:gd name="connsiteX7" fmla="*/ 10287 w 7115175"/>
              <a:gd name="connsiteY7" fmla="*/ 0 h 6858000"/>
              <a:gd name="connsiteX0-37" fmla="*/ 10287 w 7115175"/>
              <a:gd name="connsiteY0-38" fmla="*/ 0 h 6858000"/>
              <a:gd name="connsiteX1-39" fmla="*/ 5705475 w 7115175"/>
              <a:gd name="connsiteY1-40" fmla="*/ 0 h 6858000"/>
              <a:gd name="connsiteX2-41" fmla="*/ 7115175 w 7115175"/>
              <a:gd name="connsiteY2-42" fmla="*/ 0 h 6858000"/>
              <a:gd name="connsiteX3-43" fmla="*/ 7115175 w 7115175"/>
              <a:gd name="connsiteY3-44" fmla="*/ 6858000 h 6858000"/>
              <a:gd name="connsiteX4-45" fmla="*/ 1533526 w 7115175"/>
              <a:gd name="connsiteY4-46" fmla="*/ 6848475 h 6858000"/>
              <a:gd name="connsiteX5-47" fmla="*/ 0 w 7115175"/>
              <a:gd name="connsiteY5-48" fmla="*/ 5048250 h 6858000"/>
              <a:gd name="connsiteX6-49" fmla="*/ 10287 w 7115175"/>
              <a:gd name="connsiteY6-50" fmla="*/ 0 h 6858000"/>
              <a:gd name="connsiteX0-51" fmla="*/ 0 w 7115175"/>
              <a:gd name="connsiteY0-52" fmla="*/ 5048250 h 6858000"/>
              <a:gd name="connsiteX1-53" fmla="*/ 5705475 w 7115175"/>
              <a:gd name="connsiteY1-54" fmla="*/ 0 h 6858000"/>
              <a:gd name="connsiteX2-55" fmla="*/ 7115175 w 7115175"/>
              <a:gd name="connsiteY2-56" fmla="*/ 0 h 6858000"/>
              <a:gd name="connsiteX3-57" fmla="*/ 7115175 w 7115175"/>
              <a:gd name="connsiteY3-58" fmla="*/ 6858000 h 6858000"/>
              <a:gd name="connsiteX4-59" fmla="*/ 1533526 w 7115175"/>
              <a:gd name="connsiteY4-60" fmla="*/ 6848475 h 6858000"/>
              <a:gd name="connsiteX5-61" fmla="*/ 0 w 7115175"/>
              <a:gd name="connsiteY5-62" fmla="*/ 504825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1809750 h 1809750"/>
              <a:gd name="connsiteX1-3" fmla="*/ 1895475 w 3571875"/>
              <a:gd name="connsiteY1-4" fmla="*/ 0 h 1809750"/>
              <a:gd name="connsiteX2-5" fmla="*/ 3571875 w 3571875"/>
              <a:gd name="connsiteY2-6" fmla="*/ 1809750 h 1809750"/>
              <a:gd name="connsiteX3-7" fmla="*/ 0 w 3571875"/>
              <a:gd name="connsiteY3-8" fmla="*/ 1809750 h 1809750"/>
              <a:gd name="connsiteX0-9" fmla="*/ 0 w 3571875"/>
              <a:gd name="connsiteY0-10" fmla="*/ 1809750 h 1809750"/>
              <a:gd name="connsiteX1-11" fmla="*/ 2038350 w 3571875"/>
              <a:gd name="connsiteY1-12" fmla="*/ 0 h 1809750"/>
              <a:gd name="connsiteX2-13" fmla="*/ 3571875 w 3571875"/>
              <a:gd name="connsiteY2-14" fmla="*/ 1809750 h 1809750"/>
              <a:gd name="connsiteX3-15" fmla="*/ 0 w 3571875"/>
              <a:gd name="connsiteY3-16" fmla="*/ 1809750 h 1809750"/>
            </a:gdLst>
            <a:ahLst/>
            <a:cxnLst>
              <a:cxn ang="0">
                <a:pos x="connsiteX0-1" y="connsiteY0-2"/>
              </a:cxn>
              <a:cxn ang="0">
                <a:pos x="connsiteX1-3" y="connsiteY1-4"/>
              </a:cxn>
              <a:cxn ang="0">
                <a:pos x="connsiteX2-5" y="connsiteY2-6"/>
              </a:cxn>
              <a:cxn ang="0">
                <a:pos x="connsiteX3-7" y="connsiteY3-8"/>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fld id="{A29A68D6-B336-49B8-A037-77860B093E68}" type="datetimeFigureOut">
              <a:rPr lang="en-US" smtClean="0"/>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D79971-C260-423C-A96A-66F941926B2C}"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618E393-9B31-445D-A409-E8E690CB6FC0}" type="datetimeFigureOut">
              <a:rPr lang="en-US" smtClean="0"/>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EAAC3CB-7D1B-4A51-A119-E9A5D18D38E8}"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72C43C4-40D8-494F-B96E-A4B72B838DA0}" type="datetimeFigureOut">
              <a:rPr lang="en-US" smtClean="0"/>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CBAEF8-93EB-459F-9370-7B2DC5259F4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593367"/>
            <a:ext cx="8520600" cy="7636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 name="Shape 28"/>
          <p:cNvSpPr txBox="1">
            <a:spLocks noGrp="1"/>
          </p:cNvSpPr>
          <p:nvPr>
            <p:ph type="sldNum" idx="10"/>
          </p:nvPr>
        </p:nvSpPr>
        <p:spPr/>
        <p:txBody>
          <a:bodyPr>
            <a:noAutofit/>
          </a:bodyPr>
          <a:lstStyle>
            <a:lvl1pPr algn="l">
              <a:defRPr sz="1800">
                <a:solidFill>
                  <a:schemeClr val="tx1"/>
                </a:solidFill>
                <a:latin typeface="Arial" panose="020B0604020202020204" pitchFamily="34" charset="0"/>
                <a:ea typeface="+mn-ea"/>
                <a:cs typeface="Arial" panose="020B0604020202020204" pitchFamily="34" charset="0"/>
              </a:defRPr>
            </a:lvl1pPr>
          </a:lstStyle>
          <a:p>
            <a:pPr>
              <a:defRPr/>
            </a:pPr>
            <a:fld id="{E836831D-0610-4996-A767-CAC0975F6646}"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842400"/>
            <a:ext cx="2808000" cy="1007600"/>
          </a:xfrm>
          <a:prstGeom prst="rect">
            <a:avLst/>
          </a:prstGeom>
        </p:spPr>
        <p:txBody>
          <a:bodyPr anchor="b"/>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a:spLocks noGrp="1"/>
          </p:cNvSpPr>
          <p:nvPr>
            <p:ph type="body" idx="1"/>
          </p:nvPr>
        </p:nvSpPr>
        <p:spPr>
          <a:xfrm>
            <a:off x="311700" y="1987833"/>
            <a:ext cx="2808000" cy="4104000"/>
          </a:xfrm>
          <a:prstGeom prst="rect">
            <a:avLst/>
          </a:prstGeom>
        </p:spPr>
        <p:txBody>
          <a:bodyPr/>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 name="Shape 32"/>
          <p:cNvSpPr txBox="1">
            <a:spLocks noGrp="1"/>
          </p:cNvSpPr>
          <p:nvPr>
            <p:ph type="sldNum" idx="10"/>
          </p:nvPr>
        </p:nvSpPr>
        <p:spPr/>
        <p:txBody>
          <a:bodyPr>
            <a:noAutofit/>
          </a:bodyPr>
          <a:lstStyle>
            <a:lvl1pPr algn="l">
              <a:defRPr sz="1800">
                <a:solidFill>
                  <a:schemeClr val="tx1"/>
                </a:solidFill>
                <a:latin typeface="Arial" panose="020B0604020202020204" pitchFamily="34" charset="0"/>
                <a:ea typeface="+mn-ea"/>
                <a:cs typeface="Arial" panose="020B0604020202020204" pitchFamily="34" charset="0"/>
              </a:defRPr>
            </a:lvl1pPr>
          </a:lstStyle>
          <a:p>
            <a:pPr>
              <a:defRPr/>
            </a:pPr>
            <a:fld id="{BFBA6AC5-B9D6-4969-9DCA-7C33A2621D23}"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bg>
      <p:bgPr>
        <a:solidFill>
          <a:srgbClr val="FF5722"/>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701800"/>
            <a:ext cx="5683800" cy="5454400"/>
          </a:xfrm>
          <a:prstGeom prst="rect">
            <a:avLst/>
          </a:prstGeom>
        </p:spPr>
        <p:txBody>
          <a:bodyPr anchor="ctr"/>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 name="Shape 35"/>
          <p:cNvSpPr txBox="1">
            <a:spLocks noGrp="1"/>
          </p:cNvSpPr>
          <p:nvPr>
            <p:ph type="sldNum" idx="10"/>
          </p:nvPr>
        </p:nvSpPr>
        <p:spPr/>
        <p:txBody>
          <a:bodyPr>
            <a:noAutofit/>
          </a:bodyPr>
          <a:lstStyle>
            <a:lvl1pPr algn="l">
              <a:defRPr sz="1800">
                <a:solidFill>
                  <a:srgbClr val="FFFFFF"/>
                </a:solidFill>
                <a:latin typeface="Arial" panose="020B0604020202020204" pitchFamily="34" charset="0"/>
                <a:ea typeface="+mn-ea"/>
                <a:cs typeface="Arial" panose="020B0604020202020204" pitchFamily="34" charset="0"/>
              </a:defRPr>
            </a:lvl1pPr>
          </a:lstStyle>
          <a:p>
            <a:pPr>
              <a:defRPr/>
            </a:pPr>
            <a:fld id="{962AA928-628C-4A1C-9A0C-DE97CBB647B3}"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5" name="Shape 37"/>
          <p:cNvSpPr>
            <a:spLocks noChangeArrowheads="1"/>
          </p:cNvSpPr>
          <p:nvPr/>
        </p:nvSpPr>
        <p:spPr bwMode="auto">
          <a:xfrm>
            <a:off x="4572000" y="0"/>
            <a:ext cx="4572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sr-Latn-RS" altLang="sr-Latn-RS" sz="1400">
              <a:solidFill>
                <a:srgbClr val="000000"/>
              </a:solidFill>
              <a:sym typeface="Arial" panose="020B0604020202020204" pitchFamily="34" charset="0"/>
            </a:endParaRPr>
          </a:p>
        </p:txBody>
      </p:sp>
      <p:cxnSp>
        <p:nvCxnSpPr>
          <p:cNvPr id="6" name="Shape 38"/>
          <p:cNvCxnSpPr>
            <a:cxnSpLocks noChangeShapeType="1"/>
          </p:cNvCxnSpPr>
          <p:nvPr/>
        </p:nvCxnSpPr>
        <p:spPr bwMode="auto">
          <a:xfrm>
            <a:off x="5029200" y="5994400"/>
            <a:ext cx="468313" cy="0"/>
          </a:xfrm>
          <a:prstGeom prst="straightConnector1">
            <a:avLst/>
          </a:prstGeom>
          <a:noFill/>
          <a:ln w="19050">
            <a:solidFill>
              <a:schemeClr val="bg1"/>
            </a:solidFill>
            <a:round/>
          </a:ln>
          <a:extLst>
            <a:ext uri="{909E8E84-426E-40DD-AFC4-6F175D3DCCD1}">
              <a14:hiddenFill xmlns:a14="http://schemas.microsoft.com/office/drawing/2010/main">
                <a:noFill/>
              </a14:hiddenFill>
            </a:ext>
          </a:extLst>
        </p:spPr>
      </p:cxnSp>
      <p:sp>
        <p:nvSpPr>
          <p:cNvPr id="39" name="Shape 39"/>
          <p:cNvSpPr txBox="1">
            <a:spLocks noGrp="1"/>
          </p:cNvSpPr>
          <p:nvPr>
            <p:ph type="title"/>
          </p:nvPr>
        </p:nvSpPr>
        <p:spPr>
          <a:xfrm>
            <a:off x="265500" y="1834132"/>
            <a:ext cx="4045200" cy="2069200"/>
          </a:xfrm>
          <a:prstGeom prst="rect">
            <a:avLst/>
          </a:prstGeom>
        </p:spPr>
        <p:txBody>
          <a:bodyPr anchor="b"/>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0" name="Shape 40"/>
          <p:cNvSpPr txBox="1">
            <a:spLocks noGrp="1"/>
          </p:cNvSpPr>
          <p:nvPr>
            <p:ph type="subTitle" idx="1"/>
          </p:nvPr>
        </p:nvSpPr>
        <p:spPr>
          <a:xfrm>
            <a:off x="265500" y="3974834"/>
            <a:ext cx="4045200" cy="1793999"/>
          </a:xfrm>
          <a:prstGeom prst="rect">
            <a:avLst/>
          </a:prstGeom>
        </p:spPr>
        <p:txBody>
          <a:bodyPr/>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a:spLocks noGrp="1"/>
          </p:cNvSpPr>
          <p:nvPr>
            <p:ph type="body" idx="2"/>
          </p:nvPr>
        </p:nvSpPr>
        <p:spPr>
          <a:xfrm>
            <a:off x="4939500" y="965600"/>
            <a:ext cx="3837000" cy="4926800"/>
          </a:xfrm>
          <a:prstGeom prst="rect">
            <a:avLst/>
          </a:prstGeom>
        </p:spPr>
        <p:txBody>
          <a:bodyPr anchor="ctr"/>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7" name="Shape 42"/>
          <p:cNvSpPr txBox="1">
            <a:spLocks noGrp="1"/>
          </p:cNvSpPr>
          <p:nvPr>
            <p:ph type="sldNum" idx="10"/>
          </p:nvPr>
        </p:nvSpPr>
        <p:spPr/>
        <p:txBody>
          <a:bodyPr>
            <a:noAutofit/>
          </a:bodyPr>
          <a:lstStyle>
            <a:lvl1pPr algn="l">
              <a:defRPr sz="1800">
                <a:solidFill>
                  <a:srgbClr val="FFFFFF"/>
                </a:solidFill>
                <a:latin typeface="Arial" panose="020B0604020202020204" pitchFamily="34" charset="0"/>
                <a:ea typeface="+mn-ea"/>
                <a:cs typeface="Arial" panose="020B0604020202020204" pitchFamily="34" charset="0"/>
              </a:defRPr>
            </a:lvl1pPr>
          </a:lstStyle>
          <a:p>
            <a:pPr>
              <a:defRPr/>
            </a:pPr>
            <a:fld id="{0C5D5AF6-B76A-475D-A429-EC9C7AAFA4B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5644967"/>
            <a:ext cx="5998800" cy="798400"/>
          </a:xfrm>
          <a:prstGeom prst="rect">
            <a:avLst/>
          </a:prstGeom>
        </p:spPr>
        <p:txBody>
          <a:bodyPr anchor="ctr"/>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p:txBody>
      </p:sp>
      <p:sp>
        <p:nvSpPr>
          <p:cNvPr id="3" name="Shape 45"/>
          <p:cNvSpPr txBox="1">
            <a:spLocks noGrp="1"/>
          </p:cNvSpPr>
          <p:nvPr>
            <p:ph type="sldNum" idx="10"/>
          </p:nvPr>
        </p:nvSpPr>
        <p:spPr/>
        <p:txBody>
          <a:bodyPr>
            <a:noAutofit/>
          </a:bodyPr>
          <a:lstStyle>
            <a:lvl1pPr algn="l">
              <a:defRPr sz="1800">
                <a:solidFill>
                  <a:schemeClr val="tx1"/>
                </a:solidFill>
                <a:latin typeface="Arial" panose="020B0604020202020204" pitchFamily="34" charset="0"/>
                <a:ea typeface="+mn-ea"/>
                <a:cs typeface="Arial" panose="020B0604020202020204" pitchFamily="34" charset="0"/>
              </a:defRPr>
            </a:lvl1pPr>
          </a:lstStyle>
          <a:p>
            <a:pPr>
              <a:defRPr/>
            </a:pPr>
            <a:fld id="{A75A9EAF-CB85-4CD5-845C-D653D038EC81}"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557233"/>
            <a:ext cx="8520600" cy="2640000"/>
          </a:xfrm>
          <a:prstGeom prst="rect">
            <a:avLst/>
          </a:prstGeom>
        </p:spPr>
        <p:txBody>
          <a:bodyPr anchor="ctr"/>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p:txBody>
      </p:sp>
      <p:sp>
        <p:nvSpPr>
          <p:cNvPr id="48" name="Shape 48"/>
          <p:cNvSpPr txBox="1">
            <a:spLocks noGrp="1"/>
          </p:cNvSpPr>
          <p:nvPr>
            <p:ph type="body" idx="1"/>
          </p:nvPr>
        </p:nvSpPr>
        <p:spPr>
          <a:xfrm>
            <a:off x="311700" y="4299000"/>
            <a:ext cx="8520600" cy="1428800"/>
          </a:xfrm>
          <a:prstGeom prst="rect">
            <a:avLst/>
          </a:prstGeom>
        </p:spPr>
        <p:txBody>
          <a:bodyPr/>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 name="Shape 49"/>
          <p:cNvSpPr txBox="1">
            <a:spLocks noGrp="1"/>
          </p:cNvSpPr>
          <p:nvPr>
            <p:ph type="sldNum" idx="10"/>
          </p:nvPr>
        </p:nvSpPr>
        <p:spPr/>
        <p:txBody>
          <a:bodyPr>
            <a:noAutofit/>
          </a:bodyPr>
          <a:lstStyle>
            <a:lvl1pPr algn="l">
              <a:defRPr sz="1800">
                <a:solidFill>
                  <a:schemeClr val="tx1"/>
                </a:solidFill>
                <a:latin typeface="Arial" panose="020B0604020202020204" pitchFamily="34" charset="0"/>
                <a:ea typeface="+mn-ea"/>
                <a:cs typeface="Arial" panose="020B0604020202020204" pitchFamily="34" charset="0"/>
              </a:defRPr>
            </a:lvl1pPr>
          </a:lstStyle>
          <a:p>
            <a:pPr>
              <a:defRPr/>
            </a:pPr>
            <a:fld id="{8575C6C9-B433-4B8F-89E6-7D577B3D9F99}"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2" Type="http://schemas.openxmlformats.org/officeDocument/2006/relationships/theme" Target="../theme/theme3.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6"/>
          <p:cNvSpPr txBox="1">
            <a:spLocks noGrp="1"/>
          </p:cNvSpPr>
          <p:nvPr>
            <p:ph type="title"/>
          </p:nvPr>
        </p:nvSpPr>
        <p:spPr bwMode="auto">
          <a:xfrm>
            <a:off x="311150" y="593725"/>
            <a:ext cx="85217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lstStyle/>
          <a:p>
            <a:pPr lvl="0"/>
            <a:endParaRPr lang="sr-Latn-RS" altLang="sr-Latn-RS" smtClean="0">
              <a:sym typeface="Arial" panose="020B0604020202020204" pitchFamily="34" charset="0"/>
            </a:endParaRPr>
          </a:p>
        </p:txBody>
      </p:sp>
      <p:sp>
        <p:nvSpPr>
          <p:cNvPr id="2051" name="Shape 7"/>
          <p:cNvSpPr txBox="1">
            <a:spLocks noGrp="1"/>
          </p:cNvSpPr>
          <p:nvPr>
            <p:ph type="body" idx="1"/>
          </p:nvPr>
        </p:nvSpPr>
        <p:spPr bwMode="auto">
          <a:xfrm>
            <a:off x="311150" y="1536700"/>
            <a:ext cx="85217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lstStyle/>
          <a:p>
            <a:pPr lvl="0"/>
            <a:endParaRPr lang="sr-Latn-RS" altLang="sr-Latn-RS" smtClean="0">
              <a:sym typeface="Arial" panose="020B0604020202020204" pitchFamily="34" charset="0"/>
            </a:endParaRPr>
          </a:p>
        </p:txBody>
      </p:sp>
      <p:sp>
        <p:nvSpPr>
          <p:cNvPr id="2052" name="Shape 8"/>
          <p:cNvSpPr txBox="1">
            <a:spLocks noGrp="1"/>
          </p:cNvSpPr>
          <p:nvPr>
            <p:ph type="sldNum" idx="12"/>
          </p:nvPr>
        </p:nvSpPr>
        <p:spPr bwMode="auto">
          <a:xfrm>
            <a:off x="8472488" y="6218238"/>
            <a:ext cx="549275" cy="523875"/>
          </a:xfrm>
          <a:prstGeom prst="rect">
            <a:avLst/>
          </a:prstGeom>
          <a:noFill/>
          <a:ln w="9525">
            <a:noFill/>
            <a:miter lim="800000"/>
          </a:ln>
        </p:spPr>
        <p:txBody>
          <a:bodyPr vert="horz" wrap="square" lIns="91425" tIns="91425" rIns="91425" bIns="91425" numCol="1" anchor="ctr" anchorCtr="0" compatLnSpc="1"/>
          <a:lstStyle>
            <a:lvl1pPr algn="r">
              <a:defRPr sz="1000">
                <a:solidFill>
                  <a:srgbClr val="666666"/>
                </a:solidFill>
                <a:latin typeface="Proxima Nova"/>
                <a:ea typeface="Proxima Nova"/>
                <a:cs typeface="Proxima Nova"/>
                <a:sym typeface="Proxima Nova"/>
              </a:defRPr>
            </a:lvl1pPr>
          </a:lstStyle>
          <a:p>
            <a:pPr>
              <a:defRPr/>
            </a:pPr>
            <a:fld id="{AEA46433-D2D5-4F85-97C2-85287240AC9E}"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Arial" panose="020B0604020202020204" pitchFamily="34" charset="0"/>
              <a:cs typeface="Arial" panose="020B0604020202020204" pitchFamily="34" charset="0"/>
            </a:endParaRPr>
          </a:p>
        </p:txBody>
      </p:sp>
      <p:sp>
        <p:nvSpPr>
          <p:cNvPr id="1027" name="Freeform 11"/>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en-US" sz="2400">
              <a:solidFill>
                <a:prstClr val="black"/>
              </a:solidFill>
              <a:latin typeface="Arial" panose="020B0604020202020204" pitchFamily="34" charset="0"/>
              <a:cs typeface="Arial" panose="020B0604020202020204" pitchFamily="34" charset="0"/>
            </a:endParaRPr>
          </a:p>
        </p:txBody>
      </p:sp>
      <p:sp>
        <p:nvSpPr>
          <p:cNvPr id="14" name="Right Triangle 13"/>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sr-Latn-RS" smtClean="0"/>
              <a:t>Click to edit Master text styles</a:t>
            </a:r>
            <a:endParaRPr lang="en-US" altLang="sr-Latn-RS" smtClean="0"/>
          </a:p>
          <a:p>
            <a:pPr lvl="1"/>
            <a:r>
              <a:rPr lang="en-US" altLang="sr-Latn-RS" smtClean="0"/>
              <a:t>Second level</a:t>
            </a:r>
            <a:endParaRPr lang="en-US" altLang="sr-Latn-RS" smtClean="0"/>
          </a:p>
          <a:p>
            <a:pPr lvl="2"/>
            <a:r>
              <a:rPr lang="en-US" altLang="sr-Latn-RS" smtClean="0"/>
              <a:t>Third level</a:t>
            </a:r>
            <a:endParaRPr lang="en-US" altLang="sr-Latn-RS" smtClean="0"/>
          </a:p>
          <a:p>
            <a:pPr lvl="3"/>
            <a:r>
              <a:rPr lang="en-US" altLang="sr-Latn-RS" smtClean="0"/>
              <a:t>Fourth level</a:t>
            </a:r>
            <a:endParaRPr lang="en-US" altLang="sr-Latn-RS" smtClean="0"/>
          </a:p>
          <a:p>
            <a:pPr lvl="4"/>
            <a:r>
              <a:rPr lang="en-US" altLang="sr-Latn-RS" smtClean="0"/>
              <a:t>Fifth level</a:t>
            </a:r>
            <a:endParaRPr lang="en-US" altLang="sr-Latn-RS" smtClean="0"/>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lstStyle>
          <a:p>
            <a:pPr>
              <a:defRPr/>
            </a:pPr>
            <a:fld id="{877BDD2C-EA0F-439E-A2BE-B589D5D7E1E6}" type="datetimeFigureOut">
              <a:rPr lang="en-US">
                <a:solidFill>
                  <a:prstClr val="black"/>
                </a:solidFill>
                <a:latin typeface="Arial" panose="020B0604020202020204" pitchFamily="34" charset="0"/>
                <a:cs typeface="Arial" panose="020B0604020202020204" pitchFamily="34" charset="0"/>
              </a:rPr>
            </a:fld>
            <a:endParaRPr lang="en-US" dirty="0">
              <a:solidFill>
                <a:prstClr val="black"/>
              </a:solidFill>
              <a:latin typeface="Arial" panose="020B0604020202020204" pitchFamily="34" charset="0"/>
              <a:cs typeface="Arial" panose="020B0604020202020204" pitchFamily="34"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lstStyle>
          <a:p>
            <a:pPr>
              <a:defRPr/>
            </a:pPr>
            <a:fld id="{1F067D65-719B-4E5F-9661-A790881E83DF}" type="slidenum">
              <a:rPr lang="en-US">
                <a:solidFill>
                  <a:prstClr val="black"/>
                </a:solidFill>
                <a:latin typeface="Arial" panose="020B0604020202020204" pitchFamily="34" charset="0"/>
                <a:cs typeface="Arial" panose="020B0604020202020204" pitchFamily="34" charset="0"/>
              </a:rPr>
            </a:fld>
            <a:endParaRPr lang="en-US">
              <a:solidFill>
                <a:prstClr val="black"/>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med" advClick="0" advTm="3806">
    <p:fade/>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p:titleStyle>
    <p:body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4210050 h 4210050"/>
              <a:gd name="connsiteX1-3" fmla="*/ 0 w 3571875"/>
              <a:gd name="connsiteY1-4" fmla="*/ 0 h 4210050"/>
              <a:gd name="connsiteX2-5" fmla="*/ 2028825 w 3571875"/>
              <a:gd name="connsiteY2-6" fmla="*/ 2388394 h 4210050"/>
              <a:gd name="connsiteX3-7" fmla="*/ 3571875 w 3571875"/>
              <a:gd name="connsiteY3-8" fmla="*/ 4210050 h 4210050"/>
              <a:gd name="connsiteX4" fmla="*/ 0 w 3571875"/>
              <a:gd name="connsiteY4" fmla="*/ 4210050 h 4210050"/>
              <a:gd name="connsiteX0-9" fmla="*/ 0 w 3571875"/>
              <a:gd name="connsiteY0-10" fmla="*/ 4210050 h 4210050"/>
              <a:gd name="connsiteX1-11" fmla="*/ 0 w 3571875"/>
              <a:gd name="connsiteY1-12" fmla="*/ 0 h 4210050"/>
              <a:gd name="connsiteX2-13" fmla="*/ 2028825 w 3571875"/>
              <a:gd name="connsiteY2-14" fmla="*/ 2205038 h 4210050"/>
              <a:gd name="connsiteX3-15" fmla="*/ 3571875 w 3571875"/>
              <a:gd name="connsiteY3-16" fmla="*/ 4210050 h 4210050"/>
              <a:gd name="connsiteX4-17" fmla="*/ 0 w 3571875"/>
              <a:gd name="connsiteY4-18" fmla="*/ 4210050 h 4210050"/>
              <a:gd name="connsiteX0-19" fmla="*/ 0 w 3571875"/>
              <a:gd name="connsiteY0-20" fmla="*/ 4210050 h 4210050"/>
              <a:gd name="connsiteX1-21" fmla="*/ 0 w 3571875"/>
              <a:gd name="connsiteY1-22" fmla="*/ 0 h 4210050"/>
              <a:gd name="connsiteX2-23" fmla="*/ 2028825 w 3571875"/>
              <a:gd name="connsiteY2-24" fmla="*/ 2393157 h 4210050"/>
              <a:gd name="connsiteX3-25" fmla="*/ 3571875 w 3571875"/>
              <a:gd name="connsiteY3-26" fmla="*/ 4210050 h 4210050"/>
              <a:gd name="connsiteX4-27" fmla="*/ 0 w 3571875"/>
              <a:gd name="connsiteY4-28" fmla="*/ 4210050 h 4210050"/>
              <a:gd name="connsiteX0-29" fmla="*/ 0 w 3571875"/>
              <a:gd name="connsiteY0-30" fmla="*/ 4210050 h 4210050"/>
              <a:gd name="connsiteX1-31" fmla="*/ 0 w 3571875"/>
              <a:gd name="connsiteY1-32" fmla="*/ 0 h 4210050"/>
              <a:gd name="connsiteX2-33" fmla="*/ 2028825 w 3571875"/>
              <a:gd name="connsiteY2-34" fmla="*/ 2393157 h 4210050"/>
              <a:gd name="connsiteX3-35" fmla="*/ 3571875 w 3571875"/>
              <a:gd name="connsiteY3-36" fmla="*/ 4210050 h 4210050"/>
              <a:gd name="connsiteX4-37" fmla="*/ 0 w 3571875"/>
              <a:gd name="connsiteY4-38" fmla="*/ 4210050 h 4210050"/>
              <a:gd name="connsiteX0-39" fmla="*/ 0 w 3571875"/>
              <a:gd name="connsiteY0-40" fmla="*/ 4210050 h 4210050"/>
              <a:gd name="connsiteX1-41" fmla="*/ 0 w 3571875"/>
              <a:gd name="connsiteY1-42" fmla="*/ 0 h 4210050"/>
              <a:gd name="connsiteX2-43" fmla="*/ 2028825 w 3571875"/>
              <a:gd name="connsiteY2-44" fmla="*/ 2281238 h 4210050"/>
              <a:gd name="connsiteX3-45" fmla="*/ 3571875 w 3571875"/>
              <a:gd name="connsiteY3-46" fmla="*/ 4210050 h 4210050"/>
              <a:gd name="connsiteX4-47" fmla="*/ 0 w 3571875"/>
              <a:gd name="connsiteY4-48" fmla="*/ 4210050 h 4210050"/>
              <a:gd name="connsiteX0-49" fmla="*/ 0 w 3571875"/>
              <a:gd name="connsiteY0-50" fmla="*/ 4210050 h 4210050"/>
              <a:gd name="connsiteX1-51" fmla="*/ 0 w 3571875"/>
              <a:gd name="connsiteY1-52" fmla="*/ 0 h 4210050"/>
              <a:gd name="connsiteX2-53" fmla="*/ 2028825 w 3571875"/>
              <a:gd name="connsiteY2-54" fmla="*/ 2393157 h 4210050"/>
              <a:gd name="connsiteX3-55" fmla="*/ 3571875 w 3571875"/>
              <a:gd name="connsiteY3-56" fmla="*/ 4210050 h 4210050"/>
              <a:gd name="connsiteX4-57" fmla="*/ 0 w 3571875"/>
              <a:gd name="connsiteY4-58" fmla="*/ 4210050 h 4210050"/>
              <a:gd name="connsiteX0-59" fmla="*/ 0 w 3571875"/>
              <a:gd name="connsiteY0-60" fmla="*/ 4210050 h 4210050"/>
              <a:gd name="connsiteX1-61" fmla="*/ 0 w 3571875"/>
              <a:gd name="connsiteY1-62" fmla="*/ 0 h 4210050"/>
              <a:gd name="connsiteX2-63" fmla="*/ 2028825 w 3571875"/>
              <a:gd name="connsiteY2-64" fmla="*/ 2393157 h 4210050"/>
              <a:gd name="connsiteX3-65" fmla="*/ 3571875 w 3571875"/>
              <a:gd name="connsiteY3-66" fmla="*/ 4210050 h 4210050"/>
              <a:gd name="connsiteX4-67" fmla="*/ 0 w 3571875"/>
              <a:gd name="connsiteY4-68" fmla="*/ 4210050 h 4210050"/>
              <a:gd name="connsiteX0-69" fmla="*/ 0 w 3571875"/>
              <a:gd name="connsiteY0-70" fmla="*/ 4210050 h 4210050"/>
              <a:gd name="connsiteX1-71" fmla="*/ 0 w 3571875"/>
              <a:gd name="connsiteY1-72" fmla="*/ 0 h 4210050"/>
              <a:gd name="connsiteX2-73" fmla="*/ 2076450 w 3571875"/>
              <a:gd name="connsiteY2-74" fmla="*/ 2274094 h 4210050"/>
              <a:gd name="connsiteX3-75" fmla="*/ 3571875 w 3571875"/>
              <a:gd name="connsiteY3-76" fmla="*/ 4210050 h 4210050"/>
              <a:gd name="connsiteX4-77" fmla="*/ 0 w 3571875"/>
              <a:gd name="connsiteY4-78" fmla="*/ 4210050 h 4210050"/>
              <a:gd name="connsiteX0-79" fmla="*/ 0 w 3571875"/>
              <a:gd name="connsiteY0-80" fmla="*/ 4210050 h 4210050"/>
              <a:gd name="connsiteX1-81" fmla="*/ 0 w 3571875"/>
              <a:gd name="connsiteY1-82" fmla="*/ 0 h 4210050"/>
              <a:gd name="connsiteX2-83" fmla="*/ 2245519 w 3571875"/>
              <a:gd name="connsiteY2-84" fmla="*/ 2405063 h 4210050"/>
              <a:gd name="connsiteX3-85" fmla="*/ 3571875 w 3571875"/>
              <a:gd name="connsiteY3-86" fmla="*/ 4210050 h 4210050"/>
              <a:gd name="connsiteX4-87" fmla="*/ 0 w 3571875"/>
              <a:gd name="connsiteY4-88" fmla="*/ 4210050 h 4210050"/>
              <a:gd name="connsiteX0-89" fmla="*/ 0 w 3571875"/>
              <a:gd name="connsiteY0-90" fmla="*/ 4210050 h 4210050"/>
              <a:gd name="connsiteX1-91" fmla="*/ 0 w 3571875"/>
              <a:gd name="connsiteY1-92" fmla="*/ 0 h 4210050"/>
              <a:gd name="connsiteX2-93" fmla="*/ 2038350 w 3571875"/>
              <a:gd name="connsiteY2-94" fmla="*/ 2405063 h 4210050"/>
              <a:gd name="connsiteX3-95" fmla="*/ 3571875 w 3571875"/>
              <a:gd name="connsiteY3-96" fmla="*/ 4210050 h 4210050"/>
              <a:gd name="connsiteX4-97" fmla="*/ 0 w 3571875"/>
              <a:gd name="connsiteY4-98" fmla="*/ 4210050 h 4210050"/>
              <a:gd name="connsiteX0-99" fmla="*/ 0 w 3571875"/>
              <a:gd name="connsiteY0-100" fmla="*/ 2433637 h 2433637"/>
              <a:gd name="connsiteX1-101" fmla="*/ 257175 w 3571875"/>
              <a:gd name="connsiteY1-102" fmla="*/ 0 h 2433637"/>
              <a:gd name="connsiteX2-103" fmla="*/ 2038350 w 3571875"/>
              <a:gd name="connsiteY2-104" fmla="*/ 628650 h 2433637"/>
              <a:gd name="connsiteX3-105" fmla="*/ 3571875 w 3571875"/>
              <a:gd name="connsiteY3-106" fmla="*/ 2433637 h 2433637"/>
              <a:gd name="connsiteX4-107" fmla="*/ 0 w 3571875"/>
              <a:gd name="connsiteY4-108" fmla="*/ 2433637 h 2433637"/>
              <a:gd name="connsiteX0-109" fmla="*/ 2382 w 3574257"/>
              <a:gd name="connsiteY0-110" fmla="*/ 1807368 h 1807368"/>
              <a:gd name="connsiteX1-111" fmla="*/ 0 w 3574257"/>
              <a:gd name="connsiteY1-112" fmla="*/ 0 h 1807368"/>
              <a:gd name="connsiteX2-113" fmla="*/ 2040732 w 3574257"/>
              <a:gd name="connsiteY2-114" fmla="*/ 2381 h 1807368"/>
              <a:gd name="connsiteX3-115" fmla="*/ 3574257 w 3574257"/>
              <a:gd name="connsiteY3-116" fmla="*/ 1807368 h 1807368"/>
              <a:gd name="connsiteX4-117" fmla="*/ 2382 w 3574257"/>
              <a:gd name="connsiteY4-118" fmla="*/ 1807368 h 1807368"/>
              <a:gd name="connsiteX0-119" fmla="*/ 2382 w 3574257"/>
              <a:gd name="connsiteY0-120" fmla="*/ 1807368 h 1807368"/>
              <a:gd name="connsiteX1-121" fmla="*/ 0 w 3574257"/>
              <a:gd name="connsiteY1-122" fmla="*/ 0 h 1807368"/>
              <a:gd name="connsiteX2-123" fmla="*/ 1924051 w 3574257"/>
              <a:gd name="connsiteY2-124" fmla="*/ 307181 h 1807368"/>
              <a:gd name="connsiteX3-125" fmla="*/ 3574257 w 3574257"/>
              <a:gd name="connsiteY3-126" fmla="*/ 1807368 h 1807368"/>
              <a:gd name="connsiteX4-127" fmla="*/ 2382 w 3574257"/>
              <a:gd name="connsiteY4-128" fmla="*/ 1807368 h 1807368"/>
              <a:gd name="connsiteX0-129" fmla="*/ 2382 w 3574257"/>
              <a:gd name="connsiteY0-130" fmla="*/ 1809749 h 1809749"/>
              <a:gd name="connsiteX1-131" fmla="*/ 0 w 3574257"/>
              <a:gd name="connsiteY1-132" fmla="*/ 2381 h 1809749"/>
              <a:gd name="connsiteX2-133" fmla="*/ 2038351 w 3574257"/>
              <a:gd name="connsiteY2-134" fmla="*/ 0 h 1809749"/>
              <a:gd name="connsiteX3-135" fmla="*/ 3574257 w 3574257"/>
              <a:gd name="connsiteY3-136" fmla="*/ 1809749 h 1809749"/>
              <a:gd name="connsiteX4-137" fmla="*/ 2382 w 3574257"/>
              <a:gd name="connsiteY4-138" fmla="*/ 1809749 h 1809749"/>
              <a:gd name="connsiteX0-139" fmla="*/ 2382 w 3574257"/>
              <a:gd name="connsiteY0-140" fmla="*/ 1807368 h 1807368"/>
              <a:gd name="connsiteX1-141" fmla="*/ 0 w 3574257"/>
              <a:gd name="connsiteY1-142" fmla="*/ 0 h 1807368"/>
              <a:gd name="connsiteX2-143" fmla="*/ 1640682 w 3574257"/>
              <a:gd name="connsiteY2-144" fmla="*/ 450057 h 1807368"/>
              <a:gd name="connsiteX3-145" fmla="*/ 3574257 w 3574257"/>
              <a:gd name="connsiteY3-146" fmla="*/ 1807368 h 1807368"/>
              <a:gd name="connsiteX4-147" fmla="*/ 2382 w 3574257"/>
              <a:gd name="connsiteY4-148" fmla="*/ 1807368 h 1807368"/>
              <a:gd name="connsiteX0-149" fmla="*/ 2382 w 3574257"/>
              <a:gd name="connsiteY0-150" fmla="*/ 1809749 h 1809749"/>
              <a:gd name="connsiteX1-151" fmla="*/ 0 w 3574257"/>
              <a:gd name="connsiteY1-152" fmla="*/ 2381 h 1809749"/>
              <a:gd name="connsiteX2-153" fmla="*/ 2038351 w 3574257"/>
              <a:gd name="connsiteY2-154" fmla="*/ 0 h 1809749"/>
              <a:gd name="connsiteX3-155" fmla="*/ 3574257 w 3574257"/>
              <a:gd name="connsiteY3-156" fmla="*/ 1809749 h 1809749"/>
              <a:gd name="connsiteX4-157" fmla="*/ 2382 w 3574257"/>
              <a:gd name="connsiteY4-158" fmla="*/ 1809749 h 1809749"/>
              <a:gd name="connsiteX0-159" fmla="*/ 2382 w 3574257"/>
              <a:gd name="connsiteY0-160" fmla="*/ 1807368 h 1807368"/>
              <a:gd name="connsiteX1-161" fmla="*/ 0 w 3574257"/>
              <a:gd name="connsiteY1-162" fmla="*/ 0 h 1807368"/>
              <a:gd name="connsiteX2-163" fmla="*/ 1657351 w 3574257"/>
              <a:gd name="connsiteY2-164" fmla="*/ 230982 h 1807368"/>
              <a:gd name="connsiteX3-165" fmla="*/ 3574257 w 3574257"/>
              <a:gd name="connsiteY3-166" fmla="*/ 1807368 h 1807368"/>
              <a:gd name="connsiteX4-167" fmla="*/ 2382 w 3574257"/>
              <a:gd name="connsiteY4-168" fmla="*/ 1807368 h 1807368"/>
              <a:gd name="connsiteX0-169" fmla="*/ 2382 w 3574257"/>
              <a:gd name="connsiteY0-170" fmla="*/ 1807368 h 1807368"/>
              <a:gd name="connsiteX1-171" fmla="*/ 0 w 3574257"/>
              <a:gd name="connsiteY1-172" fmla="*/ 0 h 1807368"/>
              <a:gd name="connsiteX2-173" fmla="*/ 2040732 w 3574257"/>
              <a:gd name="connsiteY2-174" fmla="*/ 2382 h 1807368"/>
              <a:gd name="connsiteX3-175" fmla="*/ 3574257 w 3574257"/>
              <a:gd name="connsiteY3-176" fmla="*/ 1807368 h 1807368"/>
              <a:gd name="connsiteX4-177" fmla="*/ 2382 w 3574257"/>
              <a:gd name="connsiteY4-178" fmla="*/ 1807368 h 1807368"/>
              <a:gd name="connsiteX0-179" fmla="*/ 2382 w 3574257"/>
              <a:gd name="connsiteY0-180" fmla="*/ 1807368 h 1807368"/>
              <a:gd name="connsiteX1-181" fmla="*/ 0 w 3574257"/>
              <a:gd name="connsiteY1-182" fmla="*/ 0 h 1807368"/>
              <a:gd name="connsiteX2-183" fmla="*/ 1774032 w 3574257"/>
              <a:gd name="connsiteY2-184" fmla="*/ 161925 h 1807368"/>
              <a:gd name="connsiteX3-185" fmla="*/ 3574257 w 3574257"/>
              <a:gd name="connsiteY3-186" fmla="*/ 1807368 h 1807368"/>
              <a:gd name="connsiteX4-187" fmla="*/ 2382 w 3574257"/>
              <a:gd name="connsiteY4-188" fmla="*/ 1807368 h 1807368"/>
              <a:gd name="connsiteX0-189" fmla="*/ 2382 w 3574257"/>
              <a:gd name="connsiteY0-190" fmla="*/ 1807368 h 1807368"/>
              <a:gd name="connsiteX1-191" fmla="*/ 0 w 3574257"/>
              <a:gd name="connsiteY1-192" fmla="*/ 0 h 1807368"/>
              <a:gd name="connsiteX2-193" fmla="*/ 1969294 w 3574257"/>
              <a:gd name="connsiteY2-194" fmla="*/ 21432 h 1807368"/>
              <a:gd name="connsiteX3-195" fmla="*/ 3574257 w 3574257"/>
              <a:gd name="connsiteY3-196" fmla="*/ 1807368 h 1807368"/>
              <a:gd name="connsiteX4-197" fmla="*/ 2382 w 3574257"/>
              <a:gd name="connsiteY4-198" fmla="*/ 1807368 h 1807368"/>
              <a:gd name="connsiteX0-199" fmla="*/ 2382 w 3574257"/>
              <a:gd name="connsiteY0-200" fmla="*/ 1807368 h 1807368"/>
              <a:gd name="connsiteX1-201" fmla="*/ 0 w 3574257"/>
              <a:gd name="connsiteY1-202" fmla="*/ 0 h 1807368"/>
              <a:gd name="connsiteX2-203" fmla="*/ 1819275 w 3574257"/>
              <a:gd name="connsiteY2-204" fmla="*/ 200026 h 1807368"/>
              <a:gd name="connsiteX3-205" fmla="*/ 3574257 w 3574257"/>
              <a:gd name="connsiteY3-206" fmla="*/ 1807368 h 1807368"/>
              <a:gd name="connsiteX4-207" fmla="*/ 2382 w 3574257"/>
              <a:gd name="connsiteY4-208" fmla="*/ 1807368 h 1807368"/>
              <a:gd name="connsiteX0-209" fmla="*/ 2382 w 3574257"/>
              <a:gd name="connsiteY0-210" fmla="*/ 1807368 h 1807368"/>
              <a:gd name="connsiteX1-211" fmla="*/ 0 w 3574257"/>
              <a:gd name="connsiteY1-212" fmla="*/ 0 h 1807368"/>
              <a:gd name="connsiteX2-213" fmla="*/ 2045494 w 3574257"/>
              <a:gd name="connsiteY2-214" fmla="*/ 1 h 1807368"/>
              <a:gd name="connsiteX3-215" fmla="*/ 3574257 w 3574257"/>
              <a:gd name="connsiteY3-216" fmla="*/ 1807368 h 1807368"/>
              <a:gd name="connsiteX4-217" fmla="*/ 2382 w 3574257"/>
              <a:gd name="connsiteY4-218" fmla="*/ 1807368 h 180736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 name="connsiteX0-111" fmla="*/ 0 w 3352800"/>
              <a:gd name="connsiteY0-112" fmla="*/ 2002631 h 2002631"/>
              <a:gd name="connsiteX1-113" fmla="*/ 754045 w 3352800"/>
              <a:gd name="connsiteY1-114" fmla="*/ 1468326 h 2002631"/>
              <a:gd name="connsiteX2-115" fmla="*/ 3352800 w 3352800"/>
              <a:gd name="connsiteY2-116" fmla="*/ 0 h 2002631"/>
              <a:gd name="connsiteX3-117" fmla="*/ 3352800 w 3352800"/>
              <a:gd name="connsiteY3-118" fmla="*/ 2002631 h 2002631"/>
              <a:gd name="connsiteX4-119" fmla="*/ 0 w 3352800"/>
              <a:gd name="connsiteY4-120" fmla="*/ 2002631 h 2002631"/>
              <a:gd name="connsiteX0-121" fmla="*/ 0 w 3352800"/>
              <a:gd name="connsiteY0-122" fmla="*/ 534305 h 534305"/>
              <a:gd name="connsiteX1-123" fmla="*/ 754045 w 3352800"/>
              <a:gd name="connsiteY1-124" fmla="*/ 0 h 534305"/>
              <a:gd name="connsiteX2-125" fmla="*/ 3352800 w 3352800"/>
              <a:gd name="connsiteY2-126" fmla="*/ 7687 h 534305"/>
              <a:gd name="connsiteX3-127" fmla="*/ 3352800 w 3352800"/>
              <a:gd name="connsiteY3-128" fmla="*/ 534305 h 534305"/>
              <a:gd name="connsiteX4-129" fmla="*/ 0 w 3352800"/>
              <a:gd name="connsiteY4-130" fmla="*/ 534305 h 534305"/>
              <a:gd name="connsiteX0-131" fmla="*/ 0 w 3352800"/>
              <a:gd name="connsiteY0-132" fmla="*/ 534305 h 534305"/>
              <a:gd name="connsiteX1-133" fmla="*/ 754045 w 3352800"/>
              <a:gd name="connsiteY1-134" fmla="*/ 0 h 534305"/>
              <a:gd name="connsiteX2-135" fmla="*/ 3352800 w 3352800"/>
              <a:gd name="connsiteY2-136" fmla="*/ 7687 h 534305"/>
              <a:gd name="connsiteX3-137" fmla="*/ 3352800 w 3352800"/>
              <a:gd name="connsiteY3-138" fmla="*/ 534305 h 534305"/>
              <a:gd name="connsiteX4-139" fmla="*/ 0 w 3352800"/>
              <a:gd name="connsiteY4-140" fmla="*/ 534305 h 534305"/>
              <a:gd name="connsiteX0-141" fmla="*/ 0 w 3352800"/>
              <a:gd name="connsiteY0-142" fmla="*/ 526618 h 526618"/>
              <a:gd name="connsiteX1-143" fmla="*/ 980611 w 3352800"/>
              <a:gd name="connsiteY1-144" fmla="*/ 93681 h 526618"/>
              <a:gd name="connsiteX2-145" fmla="*/ 3352800 w 3352800"/>
              <a:gd name="connsiteY2-146" fmla="*/ 0 h 526618"/>
              <a:gd name="connsiteX3-147" fmla="*/ 3352800 w 3352800"/>
              <a:gd name="connsiteY3-148" fmla="*/ 526618 h 526618"/>
              <a:gd name="connsiteX4-149" fmla="*/ 0 w 3352800"/>
              <a:gd name="connsiteY4-150" fmla="*/ 526618 h 526618"/>
              <a:gd name="connsiteX0-151" fmla="*/ 0 w 3352800"/>
              <a:gd name="connsiteY0-152" fmla="*/ 526888 h 526888"/>
              <a:gd name="connsiteX1-153" fmla="*/ 744735 w 3352800"/>
              <a:gd name="connsiteY1-154" fmla="*/ 0 h 526888"/>
              <a:gd name="connsiteX2-155" fmla="*/ 3352800 w 3352800"/>
              <a:gd name="connsiteY2-156" fmla="*/ 270 h 526888"/>
              <a:gd name="connsiteX3-157" fmla="*/ 3352800 w 3352800"/>
              <a:gd name="connsiteY3-158" fmla="*/ 526888 h 526888"/>
              <a:gd name="connsiteX4-159" fmla="*/ 0 w 3352800"/>
              <a:gd name="connsiteY4-160" fmla="*/ 526888 h 526888"/>
              <a:gd name="connsiteX0-161" fmla="*/ 0 w 3352800"/>
              <a:gd name="connsiteY0-162" fmla="*/ 526618 h 526618"/>
              <a:gd name="connsiteX1-163" fmla="*/ 811948 w 3352800"/>
              <a:gd name="connsiteY1-164" fmla="*/ 60921 h 526618"/>
              <a:gd name="connsiteX2-165" fmla="*/ 3352800 w 3352800"/>
              <a:gd name="connsiteY2-166" fmla="*/ 0 h 526618"/>
              <a:gd name="connsiteX3-167" fmla="*/ 3352800 w 3352800"/>
              <a:gd name="connsiteY3-168" fmla="*/ 526618 h 526618"/>
              <a:gd name="connsiteX4-169" fmla="*/ 0 w 3352800"/>
              <a:gd name="connsiteY4-170" fmla="*/ 526618 h 526618"/>
              <a:gd name="connsiteX0-171" fmla="*/ 0 w 3352800"/>
              <a:gd name="connsiteY0-172" fmla="*/ 527584 h 527584"/>
              <a:gd name="connsiteX1-173" fmla="*/ 751718 w 3352800"/>
              <a:gd name="connsiteY1-174" fmla="*/ 0 h 527584"/>
              <a:gd name="connsiteX2-175" fmla="*/ 3352800 w 3352800"/>
              <a:gd name="connsiteY2-176" fmla="*/ 966 h 527584"/>
              <a:gd name="connsiteX3-177" fmla="*/ 3352800 w 3352800"/>
              <a:gd name="connsiteY3-178" fmla="*/ 527584 h 527584"/>
              <a:gd name="connsiteX4-179" fmla="*/ 0 w 3352800"/>
              <a:gd name="connsiteY4-180" fmla="*/ 527584 h 527584"/>
              <a:gd name="connsiteX0-181" fmla="*/ 0 w 3352800"/>
              <a:gd name="connsiteY0-182" fmla="*/ 527584 h 527584"/>
              <a:gd name="connsiteX1-183" fmla="*/ 751718 w 3352800"/>
              <a:gd name="connsiteY1-184" fmla="*/ 0 h 527584"/>
              <a:gd name="connsiteX2-185" fmla="*/ 3241069 w 3352800"/>
              <a:gd name="connsiteY2-186" fmla="*/ 94144 h 527584"/>
              <a:gd name="connsiteX3-187" fmla="*/ 3352800 w 3352800"/>
              <a:gd name="connsiteY3-188" fmla="*/ 527584 h 527584"/>
              <a:gd name="connsiteX4-189" fmla="*/ 0 w 3352800"/>
              <a:gd name="connsiteY4-190" fmla="*/ 527584 h 527584"/>
              <a:gd name="connsiteX0-191" fmla="*/ 0 w 3352800"/>
              <a:gd name="connsiteY0-192" fmla="*/ 527584 h 527584"/>
              <a:gd name="connsiteX1-193" fmla="*/ 751718 w 3352800"/>
              <a:gd name="connsiteY1-194" fmla="*/ 0 h 527584"/>
              <a:gd name="connsiteX2-195" fmla="*/ 3352800 w 3352800"/>
              <a:gd name="connsiteY2-196" fmla="*/ 271 h 527584"/>
              <a:gd name="connsiteX3-197" fmla="*/ 3352800 w 3352800"/>
              <a:gd name="connsiteY3-198" fmla="*/ 527584 h 527584"/>
              <a:gd name="connsiteX4-199" fmla="*/ 0 w 3352800"/>
              <a:gd name="connsiteY4-200" fmla="*/ 527584 h 527584"/>
              <a:gd name="connsiteX0-201" fmla="*/ 0 w 3352800"/>
              <a:gd name="connsiteY0-202" fmla="*/ 527313 h 527313"/>
              <a:gd name="connsiteX1-203" fmla="*/ 900984 w 3352800"/>
              <a:gd name="connsiteY1-204" fmla="*/ 97774 h 527313"/>
              <a:gd name="connsiteX2-205" fmla="*/ 3352800 w 3352800"/>
              <a:gd name="connsiteY2-206" fmla="*/ 0 h 527313"/>
              <a:gd name="connsiteX3-207" fmla="*/ 3352800 w 3352800"/>
              <a:gd name="connsiteY3-208" fmla="*/ 527313 h 527313"/>
              <a:gd name="connsiteX4-209" fmla="*/ 0 w 3352800"/>
              <a:gd name="connsiteY4-210" fmla="*/ 527313 h 527313"/>
              <a:gd name="connsiteX0-211" fmla="*/ 0 w 3352800"/>
              <a:gd name="connsiteY0-212" fmla="*/ 527584 h 527584"/>
              <a:gd name="connsiteX1-213" fmla="*/ 748227 w 3352800"/>
              <a:gd name="connsiteY1-214" fmla="*/ 0 h 527584"/>
              <a:gd name="connsiteX2-215" fmla="*/ 3352800 w 3352800"/>
              <a:gd name="connsiteY2-216" fmla="*/ 271 h 527584"/>
              <a:gd name="connsiteX3-217" fmla="*/ 3352800 w 3352800"/>
              <a:gd name="connsiteY3-218" fmla="*/ 527584 h 527584"/>
              <a:gd name="connsiteX4-219" fmla="*/ 0 w 3352800"/>
              <a:gd name="connsiteY4-220" fmla="*/ 527584 h 527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defRPr/>
            </a:pPr>
            <a:fld id="{AC4205C9-54F8-48A8-B9CA-F5FAF7483494}" type="datetimeFigureOut">
              <a:rPr lang="en-US" smtClean="0"/>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F92062C1-A4F8-4857-B378-DEFB738575B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notesSlide" Target="../notesSlides/notesSlide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18.jpe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23.xml"/><Relationship Id="rId7" Type="http://schemas.openxmlformats.org/officeDocument/2006/relationships/image" Target="../media/image15.jpeg"/><Relationship Id="rId6" Type="http://schemas.openxmlformats.org/officeDocument/2006/relationships/image" Target="../media/image19.jpe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openxmlformats.org/officeDocument/2006/relationships/image" Target="../media/image20.png"/><Relationship Id="rId6" Type="http://schemas.openxmlformats.org/officeDocument/2006/relationships/image" Target="../media/image15.jpe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24.png"/><Relationship Id="rId2" Type="http://schemas.openxmlformats.org/officeDocument/2006/relationships/image" Target="../media/image23.png"/><Relationship Id="rId13" Type="http://schemas.openxmlformats.org/officeDocument/2006/relationships/slideLayout" Target="../slideLayouts/slideLayout23.xml"/><Relationship Id="rId12" Type="http://schemas.openxmlformats.org/officeDocument/2006/relationships/image" Target="../media/image28.png"/><Relationship Id="rId11" Type="http://schemas.openxmlformats.org/officeDocument/2006/relationships/image" Target="../media/image27.png"/><Relationship Id="rId10" Type="http://schemas.openxmlformats.org/officeDocument/2006/relationships/image" Target="../media/image26.pn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7.xml"/><Relationship Id="rId2" Type="http://schemas.openxmlformats.org/officeDocument/2006/relationships/image" Target="../media/image30.jpeg"/><Relationship Id="rId1" Type="http://schemas.openxmlformats.org/officeDocument/2006/relationships/image" Target="../media/image29.jpeg"/></Relationships>
</file>

<file path=ppt/slides/_rels/slide17.xml.rels><?xml version="1.0" encoding="UTF-8" standalone="yes"?>
<Relationships xmlns="http://schemas.openxmlformats.org/package/2006/relationships"><Relationship Id="rId9" Type="http://schemas.openxmlformats.org/officeDocument/2006/relationships/image" Target="../media/image33.jpe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microsoft.com/office/2007/relationships/hdphoto" Target="../media/image32.wdp"/><Relationship Id="rId2" Type="http://schemas.openxmlformats.org/officeDocument/2006/relationships/image" Target="../media/image31.png"/><Relationship Id="rId11" Type="http://schemas.openxmlformats.org/officeDocument/2006/relationships/notesSlide" Target="../notesSlides/notesSlide8.xml"/><Relationship Id="rId10" Type="http://schemas.openxmlformats.org/officeDocument/2006/relationships/slideLayout" Target="../slideLayouts/slideLayout23.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3.xml"/><Relationship Id="rId6" Type="http://schemas.openxmlformats.org/officeDocument/2006/relationships/image" Target="../media/image12.jpe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3.xml"/><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3.xml"/><Relationship Id="rId7" Type="http://schemas.openxmlformats.org/officeDocument/2006/relationships/image" Target="../media/image5.png"/><Relationship Id="rId6" Type="http://schemas.openxmlformats.org/officeDocument/2006/relationships/image" Target="../media/image17.jpe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1">
            <a:extLst>
              <a:ext uri="{28A0092B-C50C-407E-A947-70E740481C1C}">
                <a14:useLocalDpi xmlns:a14="http://schemas.microsoft.com/office/drawing/2010/main" val="0"/>
              </a:ext>
            </a:extLst>
          </a:blip>
          <a:srcRect l="1176" t="54201" r="54515" b="18080"/>
          <a:stretch>
            <a:fillRect/>
          </a:stretch>
        </p:blipFill>
        <p:spPr bwMode="auto">
          <a:xfrm>
            <a:off x="6156325" y="5689600"/>
            <a:ext cx="29876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p:cNvPicPr>
            <a:picLocks noChangeAspect="1" noChangeArrowheads="1"/>
          </p:cNvPicPr>
          <p:nvPr/>
        </p:nvPicPr>
        <p:blipFill>
          <a:blip r:embed="rId2">
            <a:extLst>
              <a:ext uri="{28A0092B-C50C-407E-A947-70E740481C1C}">
                <a14:useLocalDpi xmlns:a14="http://schemas.microsoft.com/office/drawing/2010/main" val="0"/>
              </a:ext>
            </a:extLst>
          </a:blip>
          <a:srcRect l="4587" t="44200" r="2094" b="13802"/>
          <a:stretch>
            <a:fillRect/>
          </a:stretch>
        </p:blipFill>
        <p:spPr bwMode="auto">
          <a:xfrm>
            <a:off x="0" y="5137150"/>
            <a:ext cx="611981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l="6560" t="20000" r="25719" b="26559"/>
          <a:stretch>
            <a:fillRect/>
          </a:stretch>
        </p:blipFill>
        <p:spPr bwMode="auto">
          <a:xfrm>
            <a:off x="0" y="1784351"/>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p:cNvPicPr preferRelativeResize="0">
            <a:picLocks noChangeArrowheads="1"/>
          </p:cNvPicPr>
          <p:nvPr/>
        </p:nvPicPr>
        <p:blipFill>
          <a:blip r:embed="rId4">
            <a:extLst>
              <a:ext uri="{28A0092B-C50C-407E-A947-70E740481C1C}">
                <a14:useLocalDpi xmlns:a14="http://schemas.microsoft.com/office/drawing/2010/main" val="0"/>
              </a:ext>
            </a:extLst>
          </a:blip>
          <a:srcRect l="7349" t="21440" r="2751" b="40198"/>
          <a:stretch>
            <a:fillRect/>
          </a:stretch>
        </p:blipFill>
        <p:spPr bwMode="auto">
          <a:xfrm>
            <a:off x="0" y="1916113"/>
            <a:ext cx="914400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p:cNvPicPr>
            <a:picLocks noChangeAspect="1" noChangeArrowheads="1"/>
          </p:cNvPicPr>
          <p:nvPr/>
        </p:nvPicPr>
        <p:blipFill>
          <a:blip r:embed="rId5">
            <a:extLst>
              <a:ext uri="{28A0092B-C50C-407E-A947-70E740481C1C}">
                <a14:useLocalDpi xmlns:a14="http://schemas.microsoft.com/office/drawing/2010/main" val="0"/>
              </a:ext>
            </a:extLst>
          </a:blip>
          <a:srcRect l="4326" t="63704" r="45062" b="34418"/>
          <a:stretch>
            <a:fillRect/>
          </a:stretch>
        </p:blipFill>
        <p:spPr bwMode="auto">
          <a:xfrm>
            <a:off x="0" y="2060575"/>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Box 15"/>
          <p:cNvSpPr txBox="1">
            <a:spLocks noChangeArrowheads="1"/>
          </p:cNvSpPr>
          <p:nvPr/>
        </p:nvSpPr>
        <p:spPr bwMode="auto">
          <a:xfrm>
            <a:off x="653702" y="2492374"/>
            <a:ext cx="7775575" cy="76944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r-Cyrl-RS" altLang="sr-Latn-RS" sz="4400" b="1" spc="50" dirty="0" smtClean="0">
                <a:ln w="12700" cmpd="sng">
                  <a:solidFill>
                    <a:schemeClr val="accent6">
                      <a:satMod val="120000"/>
                      <a:shade val="80000"/>
                    </a:schemeClr>
                  </a:solidFill>
                  <a:prstDash val="solid"/>
                </a:ln>
                <a:solidFill>
                  <a:schemeClr val="accent6">
                    <a:lumMod val="50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Т</a:t>
            </a:r>
            <a:r>
              <a:rPr lang="sr-Cyrl-RS" altLang="sr-Latn-RS" sz="4400" b="1" spc="50" dirty="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О</a:t>
            </a:r>
            <a:r>
              <a:rPr lang="sr-Cyrl-RS" altLang="sr-Latn-RS" sz="4400" b="1" spc="50" dirty="0" smtClean="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Л</a:t>
            </a:r>
            <a:r>
              <a:rPr lang="sr-Cyrl-RS" altLang="sr-Latn-RS" sz="4400" b="1" spc="50" dirty="0" smtClean="0">
                <a:ln w="12700" cmpd="sng">
                  <a:solidFill>
                    <a:schemeClr val="accent6">
                      <a:satMod val="120000"/>
                      <a:shade val="80000"/>
                    </a:schemeClr>
                  </a:solidFill>
                  <a:prstDash val="solid"/>
                </a:ln>
                <a:solidFill>
                  <a:schemeClr val="accent2">
                    <a:lumMod val="40000"/>
                    <a:lumOff val="60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Е</a:t>
            </a:r>
            <a:r>
              <a:rPr lang="sr-Cyrl-RS" altLang="sr-Latn-RS" sz="4400" b="1" spc="50" dirty="0" smtClean="0">
                <a:ln w="12700" cmpd="sng">
                  <a:solidFill>
                    <a:schemeClr val="accent6">
                      <a:satMod val="120000"/>
                      <a:shade val="80000"/>
                    </a:schemeClr>
                  </a:solidFill>
                  <a:prstDash val="solid"/>
                </a:ln>
                <a:solidFill>
                  <a:schemeClr val="accent4">
                    <a:lumMod val="60000"/>
                    <a:lumOff val="40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Р</a:t>
            </a:r>
            <a:r>
              <a:rPr lang="sr-Cyrl-RS" altLang="sr-Latn-RS" sz="44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А</a:t>
            </a:r>
            <a:r>
              <a:rPr lang="sr-Cyrl-RS" altLang="sr-Latn-RS" sz="4400" b="1" spc="50" dirty="0" smtClean="0">
                <a:ln w="12700" cmpd="sng">
                  <a:solidFill>
                    <a:schemeClr val="accent6">
                      <a:satMod val="120000"/>
                      <a:shade val="80000"/>
                    </a:schemeClr>
                  </a:solidFill>
                  <a:prstDash val="solid"/>
                </a:ln>
                <a:solidFill>
                  <a:schemeClr val="accent3">
                    <a:lumMod val="60000"/>
                    <a:lumOff val="40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Н</a:t>
            </a:r>
            <a:r>
              <a:rPr lang="sr-Cyrl-RS" altLang="sr-Latn-RS" sz="4400"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Ц</a:t>
            </a:r>
            <a:r>
              <a:rPr lang="sr-Cyrl-RS" altLang="sr-Latn-RS" sz="4400" b="1" spc="50" dirty="0" smtClean="0">
                <a:ln w="12700" cmpd="sng">
                  <a:solidFill>
                    <a:schemeClr val="accent6">
                      <a:satMod val="120000"/>
                      <a:shade val="80000"/>
                    </a:schemeClr>
                  </a:solidFill>
                  <a:prstDash val="solid"/>
                </a:ln>
                <a:solidFill>
                  <a:schemeClr val="accent2"/>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И</a:t>
            </a:r>
            <a:r>
              <a:rPr lang="sr-Cyrl-RS" altLang="sr-Latn-RS" sz="4400" b="1" spc="50" dirty="0" smtClean="0">
                <a:ln w="12700" cmpd="sng">
                  <a:solidFill>
                    <a:schemeClr val="accent6">
                      <a:satMod val="120000"/>
                      <a:shade val="80000"/>
                    </a:schemeClr>
                  </a:solidFill>
                  <a:prstDash val="solid"/>
                </a:ln>
                <a:solidFill>
                  <a:srgbClr val="00B050"/>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Ј</a:t>
            </a:r>
            <a:r>
              <a:rPr lang="sr-Cyrl-RS" altLang="sr-Latn-RS" sz="4400" b="1"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А</a:t>
            </a:r>
            <a:endParaRPr lang="en-US" altLang="sr-Latn-RS" sz="4400" b="1"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endParaRPr>
          </a:p>
        </p:txBody>
      </p:sp>
      <p:pic>
        <p:nvPicPr>
          <p:cNvPr id="12" name="Picture 4" descr="C:\Users\admin\Desktop\DANIJELA\Materijali za prezentacije\Materijal za 16.12.2014\2kampanja4 (2).png"/>
          <p:cNvPicPr>
            <a:picLocks noChangeAspect="1" noChangeArrowheads="1"/>
          </p:cNvPicPr>
          <p:nvPr/>
        </p:nvPicPr>
        <p:blipFill rotWithShape="1">
          <a:blip r:embed="rId6">
            <a:extLst>
              <a:ext uri="{28A0092B-C50C-407E-A947-70E740481C1C}">
                <a14:useLocalDpi xmlns:a14="http://schemas.microsoft.com/office/drawing/2010/main" val="0"/>
              </a:ext>
            </a:extLst>
          </a:blip>
          <a:srcRect l="5996" t="24170" r="5763" b="15994"/>
          <a:stretch>
            <a:fillRect/>
          </a:stretch>
        </p:blipFill>
        <p:spPr bwMode="auto">
          <a:xfrm rot="20540978">
            <a:off x="5937204" y="4562423"/>
            <a:ext cx="2638514" cy="89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978" y="188640"/>
            <a:ext cx="1294856" cy="1294856"/>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9335" y="404664"/>
            <a:ext cx="2384303" cy="128986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5722">
            <a:alpha val="0"/>
          </a:srgbClr>
        </a:solidFill>
        <a:effectLst/>
      </p:bgPr>
    </p:bg>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1">
            <a:extLst>
              <a:ext uri="{28A0092B-C50C-407E-A947-70E740481C1C}">
                <a14:useLocalDpi xmlns:a14="http://schemas.microsoft.com/office/drawing/2010/main" val="0"/>
              </a:ext>
            </a:extLst>
          </a:blip>
          <a:srcRect l="1176" t="54201" r="54515" b="18080"/>
          <a:stretch>
            <a:fillRect/>
          </a:stretch>
        </p:blipFill>
        <p:spPr bwMode="auto">
          <a:xfrm>
            <a:off x="6156325" y="5689600"/>
            <a:ext cx="29876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p:cNvPicPr>
            <a:picLocks noChangeAspect="1" noChangeArrowheads="1"/>
          </p:cNvPicPr>
          <p:nvPr/>
        </p:nvPicPr>
        <p:blipFill>
          <a:blip r:embed="rId2">
            <a:extLst>
              <a:ext uri="{28A0092B-C50C-407E-A947-70E740481C1C}">
                <a14:useLocalDpi xmlns:a14="http://schemas.microsoft.com/office/drawing/2010/main" val="0"/>
              </a:ext>
            </a:extLst>
          </a:blip>
          <a:srcRect l="4587" t="44200" r="2094" b="13802"/>
          <a:stretch>
            <a:fillRect/>
          </a:stretch>
        </p:blipFill>
        <p:spPr bwMode="auto">
          <a:xfrm>
            <a:off x="0" y="5137150"/>
            <a:ext cx="611981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 name="Shape 283"/>
          <p:cNvSpPr/>
          <p:nvPr/>
        </p:nvSpPr>
        <p:spPr>
          <a:xfrm>
            <a:off x="359691" y="692696"/>
            <a:ext cx="2630488" cy="4711700"/>
          </a:xfrm>
          <a:prstGeom prst="wedgeRectCallout">
            <a:avLst>
              <a:gd name="adj1" fmla="val -20833"/>
              <a:gd name="adj2" fmla="val 62500"/>
            </a:avLst>
          </a:prstGeom>
          <a:solidFill>
            <a:schemeClr val="accent6">
              <a:lumMod val="75000"/>
            </a:schemeClr>
          </a:solidFill>
          <a:ln>
            <a:noFill/>
          </a:ln>
        </p:spPr>
        <p:txBody>
          <a:bodyPr lIns="91425" tIns="91425" rIns="91425" bIns="91425" anchor="ctr"/>
          <a:lstStyle/>
          <a:p>
            <a:pPr fontAlgn="auto">
              <a:spcBef>
                <a:spcPts val="0"/>
              </a:spcBef>
              <a:spcAft>
                <a:spcPts val="0"/>
              </a:spcAft>
              <a:defRPr/>
            </a:pPr>
            <a:endParaRPr sz="1400" kern="0" dirty="0">
              <a:solidFill>
                <a:srgbClr val="000000"/>
              </a:solidFill>
              <a:latin typeface="Arial" panose="020B0604020202020204"/>
              <a:cs typeface="Arial" panose="020B0604020202020204"/>
              <a:sym typeface="Arial" panose="020B0604020202020204"/>
            </a:endParaRPr>
          </a:p>
        </p:txBody>
      </p:sp>
      <p:sp>
        <p:nvSpPr>
          <p:cNvPr id="284" name="Shape 284"/>
          <p:cNvSpPr/>
          <p:nvPr/>
        </p:nvSpPr>
        <p:spPr>
          <a:xfrm>
            <a:off x="3257550" y="714547"/>
            <a:ext cx="2628900" cy="4711700"/>
          </a:xfrm>
          <a:prstGeom prst="wedgeRectCallout">
            <a:avLst>
              <a:gd name="adj1" fmla="val -20833"/>
              <a:gd name="adj2" fmla="val 62500"/>
            </a:avLst>
          </a:prstGeom>
          <a:solidFill>
            <a:schemeClr val="accent5"/>
          </a:solidFill>
          <a:ln>
            <a:noFill/>
          </a:ln>
        </p:spPr>
        <p:txBody>
          <a:bodyPr lIns="91425" tIns="91425" rIns="91425" bIns="91425" anchor="ctr"/>
          <a:lstStyle/>
          <a:p>
            <a:pPr fontAlgn="auto">
              <a:spcBef>
                <a:spcPts val="0"/>
              </a:spcBef>
              <a:spcAft>
                <a:spcPts val="0"/>
              </a:spcAft>
              <a:defRPr/>
            </a:pPr>
            <a:endParaRPr sz="1400" kern="0" dirty="0">
              <a:solidFill>
                <a:srgbClr val="000000"/>
              </a:solidFill>
              <a:latin typeface="Arial" panose="020B0604020202020204"/>
              <a:cs typeface="Arial" panose="020B0604020202020204"/>
              <a:sym typeface="Arial" panose="020B0604020202020204"/>
            </a:endParaRPr>
          </a:p>
        </p:txBody>
      </p:sp>
      <p:sp>
        <p:nvSpPr>
          <p:cNvPr id="285" name="Shape 285"/>
          <p:cNvSpPr/>
          <p:nvPr/>
        </p:nvSpPr>
        <p:spPr>
          <a:xfrm>
            <a:off x="6156325" y="737910"/>
            <a:ext cx="2630487" cy="4711700"/>
          </a:xfrm>
          <a:prstGeom prst="wedgeRectCallout">
            <a:avLst>
              <a:gd name="adj1" fmla="val -20833"/>
              <a:gd name="adj2" fmla="val 62500"/>
            </a:avLst>
          </a:prstGeom>
          <a:solidFill>
            <a:schemeClr val="dk1"/>
          </a:solidFill>
          <a:ln>
            <a:noFill/>
          </a:ln>
        </p:spPr>
        <p:txBody>
          <a:bodyPr lIns="91425" tIns="91425" rIns="91425" bIns="91425" anchor="ctr"/>
          <a:lstStyle/>
          <a:p>
            <a:pPr fontAlgn="auto">
              <a:spcBef>
                <a:spcPts val="0"/>
              </a:spcBef>
              <a:spcAft>
                <a:spcPts val="0"/>
              </a:spcAft>
              <a:defRPr/>
            </a:pPr>
            <a:endParaRPr sz="1400" kern="0" dirty="0">
              <a:solidFill>
                <a:srgbClr val="000000"/>
              </a:solidFill>
              <a:latin typeface="Arial" panose="020B0604020202020204"/>
              <a:cs typeface="Arial" panose="020B0604020202020204"/>
              <a:sym typeface="Arial" panose="020B0604020202020204"/>
            </a:endParaRPr>
          </a:p>
        </p:txBody>
      </p:sp>
      <p:sp>
        <p:nvSpPr>
          <p:cNvPr id="17415" name="Shape 286"/>
          <p:cNvSpPr txBox="1">
            <a:spLocks noGrp="1"/>
          </p:cNvSpPr>
          <p:nvPr>
            <p:ph type="title"/>
          </p:nvPr>
        </p:nvSpPr>
        <p:spPr>
          <a:xfrm>
            <a:off x="6300788" y="1412875"/>
            <a:ext cx="2481262" cy="4017963"/>
          </a:xfrm>
        </p:spPr>
        <p:txBody>
          <a:bodyPr anchor="t"/>
          <a:lstStyle/>
          <a:p>
            <a:pPr indent="15875" eaLnBrk="1" hangingPunct="1">
              <a:spcBef>
                <a:spcPct val="0"/>
              </a:spcBef>
              <a:spcAft>
                <a:spcPts val="1200"/>
              </a:spcAft>
              <a:buClr>
                <a:srgbClr val="FFFFFF"/>
              </a:buClr>
              <a:buSzTx/>
              <a:buFont typeface="Alfa Slab One"/>
              <a:buNone/>
            </a:pPr>
            <a:r>
              <a:rPr lang="ru-RU" altLang="sr-Latn-RS" sz="2800" dirty="0" smtClean="0">
                <a:solidFill>
                  <a:srgbClr val="FFFFFF"/>
                </a:solidFill>
                <a:latin typeface="Arial Narrow" panose="020B0606020202030204" pitchFamily="34" charset="0"/>
                <a:ea typeface="Alfa Slab One"/>
                <a:cs typeface="Alfa Slab One"/>
                <a:sym typeface="Alfa Slab One"/>
              </a:rPr>
              <a:t>Ко може да буде дискриминисан?</a:t>
            </a:r>
            <a:br>
              <a:rPr lang="ru-RU" altLang="sr-Latn-RS" sz="2800" dirty="0" smtClean="0">
                <a:solidFill>
                  <a:srgbClr val="FFFFFF"/>
                </a:solidFill>
                <a:latin typeface="Arial Narrow" panose="020B0606020202030204" pitchFamily="34" charset="0"/>
                <a:ea typeface="Alfa Slab One"/>
                <a:cs typeface="Alfa Slab One"/>
                <a:sym typeface="Alfa Slab One"/>
              </a:rPr>
            </a:br>
            <a:br>
              <a:rPr lang="ru-RU" altLang="sr-Latn-RS" sz="2800" dirty="0" smtClean="0">
                <a:solidFill>
                  <a:srgbClr val="FFFFFF"/>
                </a:solidFill>
                <a:latin typeface="Arial Narrow" panose="020B0606020202030204" pitchFamily="34" charset="0"/>
                <a:ea typeface="Alfa Slab One"/>
                <a:cs typeface="Alfa Slab One"/>
                <a:sym typeface="Alfa Slab One"/>
              </a:rPr>
            </a:br>
            <a:r>
              <a:rPr lang="ru-RU" altLang="sr-Latn-RS" sz="1800" dirty="0" smtClean="0">
                <a:solidFill>
                  <a:srgbClr val="FFFFFF"/>
                </a:solidFill>
                <a:latin typeface="Arial Narrow" panose="020B0606020202030204" pitchFamily="34" charset="0"/>
                <a:ea typeface="Alfa Slab One"/>
                <a:cs typeface="Alfa Slab One"/>
                <a:sym typeface="Alfa Slab One"/>
              </a:rPr>
              <a:t>Свако: власник обућарске радње, учитељ, лекарка, новинар, организација, ученица…</a:t>
            </a:r>
            <a:endParaRPr lang="en-US" altLang="sr-Latn-RS" sz="1800" dirty="0" smtClean="0">
              <a:solidFill>
                <a:srgbClr val="FFFFFF"/>
              </a:solidFill>
              <a:latin typeface="Arial Narrow" panose="020B0606020202030204" pitchFamily="34" charset="0"/>
              <a:ea typeface="Alfa Slab One"/>
              <a:cs typeface="Alfa Slab One"/>
              <a:sym typeface="Alfa Slab One"/>
            </a:endParaRPr>
          </a:p>
        </p:txBody>
      </p:sp>
      <p:sp>
        <p:nvSpPr>
          <p:cNvPr id="17416" name="Shape 287"/>
          <p:cNvSpPr txBox="1">
            <a:spLocks noGrp="1"/>
          </p:cNvSpPr>
          <p:nvPr>
            <p:ph type="title"/>
          </p:nvPr>
        </p:nvSpPr>
        <p:spPr>
          <a:xfrm>
            <a:off x="447675" y="1412875"/>
            <a:ext cx="2554288" cy="4010025"/>
          </a:xfrm>
        </p:spPr>
        <p:txBody>
          <a:bodyPr anchor="t"/>
          <a:lstStyle/>
          <a:p>
            <a:pPr eaLnBrk="1" hangingPunct="1">
              <a:spcBef>
                <a:spcPct val="0"/>
              </a:spcBef>
              <a:spcAft>
                <a:spcPts val="800"/>
              </a:spcAft>
              <a:buClr>
                <a:srgbClr val="FFFFFF"/>
              </a:buClr>
              <a:buSzTx/>
              <a:buFont typeface="Alfa Slab One"/>
              <a:buNone/>
            </a:pPr>
            <a:r>
              <a:rPr lang="sr-Cyrl-CS" altLang="sr-Latn-RS" sz="2800" dirty="0" smtClean="0">
                <a:solidFill>
                  <a:srgbClr val="FFFFFF"/>
                </a:solidFill>
                <a:latin typeface="Arial Narrow" panose="020B0606020202030204" pitchFamily="34" charset="0"/>
                <a:ea typeface="Alfa Slab One"/>
                <a:cs typeface="Alfa Slab One"/>
                <a:sym typeface="Alfa Slab One"/>
              </a:rPr>
              <a:t>Шта није дискриминација?</a:t>
            </a:r>
            <a:br>
              <a:rPr lang="sr-Cyrl-CS" altLang="sr-Latn-RS" sz="2800" dirty="0" smtClean="0">
                <a:solidFill>
                  <a:srgbClr val="FFFFFF"/>
                </a:solidFill>
                <a:latin typeface="Arial Narrow" panose="020B0606020202030204" pitchFamily="34" charset="0"/>
                <a:ea typeface="Alfa Slab One"/>
                <a:cs typeface="Alfa Slab One"/>
                <a:sym typeface="Alfa Slab One"/>
              </a:rPr>
            </a:br>
            <a:br>
              <a:rPr lang="sr-Cyrl-CS" altLang="sr-Latn-RS" sz="2800" dirty="0" smtClean="0">
                <a:solidFill>
                  <a:srgbClr val="FFFFFF"/>
                </a:solidFill>
                <a:latin typeface="Arial Narrow" panose="020B0606020202030204" pitchFamily="34" charset="0"/>
                <a:ea typeface="Alfa Slab One"/>
                <a:cs typeface="Alfa Slab One"/>
                <a:sym typeface="Alfa Slab One"/>
              </a:rPr>
            </a:br>
            <a:r>
              <a:rPr lang="ru-RU" altLang="sr-Latn-RS" sz="1800" dirty="0" smtClean="0">
                <a:solidFill>
                  <a:srgbClr val="FFFFFF"/>
                </a:solidFill>
                <a:latin typeface="Arial Narrow" panose="020B0606020202030204" pitchFamily="34" charset="0"/>
                <a:ea typeface="Alfa Slab One"/>
                <a:cs typeface="Alfa Slab One"/>
                <a:sym typeface="Alfa Slab One"/>
              </a:rPr>
              <a:t>Није свако прављење разлике дискриминација. Понекад се у животу догађа да се према некоме заиста поступа неправедно, а да то није дискриминација јер није засновано на </a:t>
            </a:r>
            <a:r>
              <a:rPr lang="ru-RU" altLang="sr-Latn-RS" sz="1800" b="1" dirty="0" smtClean="0">
                <a:solidFill>
                  <a:srgbClr val="FFFFFF"/>
                </a:solidFill>
                <a:latin typeface="Arial Narrow" panose="020B0606020202030204" pitchFamily="34" charset="0"/>
                <a:ea typeface="Alfa Slab One"/>
                <a:cs typeface="Alfa Slab One"/>
                <a:sym typeface="Alfa Slab One"/>
              </a:rPr>
              <a:t>личном својству</a:t>
            </a:r>
            <a:r>
              <a:rPr lang="ru-RU" altLang="sr-Latn-RS" sz="1800" dirty="0" smtClean="0">
                <a:solidFill>
                  <a:srgbClr val="FFFFFF"/>
                </a:solidFill>
                <a:latin typeface="Arial Narrow" panose="020B0606020202030204" pitchFamily="34" charset="0"/>
                <a:ea typeface="Alfa Slab One"/>
                <a:cs typeface="Alfa Slab One"/>
                <a:sym typeface="Alfa Slab One"/>
              </a:rPr>
              <a:t>.</a:t>
            </a:r>
            <a:br>
              <a:rPr lang="ru-RU" altLang="sr-Latn-RS" sz="1600" dirty="0" smtClean="0">
                <a:solidFill>
                  <a:srgbClr val="FFFFFF"/>
                </a:solidFill>
                <a:latin typeface="Arial Narrow" panose="020B0606020202030204" pitchFamily="34" charset="0"/>
                <a:ea typeface="Alfa Slab One"/>
                <a:cs typeface="Alfa Slab One"/>
                <a:sym typeface="Alfa Slab One"/>
              </a:rPr>
            </a:br>
            <a:br>
              <a:rPr lang="ru-RU" altLang="sr-Latn-RS" sz="1800" dirty="0" smtClean="0">
                <a:solidFill>
                  <a:srgbClr val="FFFFFF"/>
                </a:solidFill>
                <a:latin typeface="Proxima Nova"/>
                <a:ea typeface="Alfa Slab One"/>
                <a:cs typeface="Alfa Slab One"/>
                <a:sym typeface="Alfa Slab One"/>
              </a:rPr>
            </a:br>
            <a:endParaRPr lang="en-US" altLang="sr-Latn-RS" sz="1800" dirty="0" smtClean="0">
              <a:solidFill>
                <a:srgbClr val="FFFFFF"/>
              </a:solidFill>
              <a:latin typeface="Proxima Nova"/>
              <a:ea typeface="Alfa Slab One"/>
              <a:cs typeface="Alfa Slab One"/>
              <a:sym typeface="Alfa Slab One"/>
            </a:endParaRPr>
          </a:p>
        </p:txBody>
      </p:sp>
      <p:sp>
        <p:nvSpPr>
          <p:cNvPr id="17417" name="Shape 288"/>
          <p:cNvSpPr txBox="1">
            <a:spLocks noGrp="1"/>
          </p:cNvSpPr>
          <p:nvPr>
            <p:ph type="title"/>
          </p:nvPr>
        </p:nvSpPr>
        <p:spPr>
          <a:xfrm>
            <a:off x="3286125" y="1412875"/>
            <a:ext cx="2482850" cy="4010025"/>
          </a:xfrm>
        </p:spPr>
        <p:txBody>
          <a:bodyPr anchor="t"/>
          <a:lstStyle/>
          <a:p>
            <a:pPr eaLnBrk="1" hangingPunct="1">
              <a:spcBef>
                <a:spcPct val="0"/>
              </a:spcBef>
              <a:spcAft>
                <a:spcPts val="1200"/>
              </a:spcAft>
              <a:buClr>
                <a:srgbClr val="FFFFFF"/>
              </a:buClr>
              <a:buSzTx/>
              <a:buFont typeface="Alfa Slab One"/>
              <a:buNone/>
            </a:pPr>
            <a:r>
              <a:rPr lang="ru-RU" altLang="sr-Latn-RS" sz="2800" dirty="0" smtClean="0">
                <a:solidFill>
                  <a:srgbClr val="FFFFFF"/>
                </a:solidFill>
                <a:latin typeface="Arial Narrow" panose="020B0606020202030204" pitchFamily="34" charset="0"/>
                <a:ea typeface="Alfa Slab One"/>
                <a:cs typeface="Alfa Slab One"/>
                <a:sym typeface="Alfa Slab One"/>
              </a:rPr>
              <a:t>Ко може да буде дискриминатор? </a:t>
            </a:r>
            <a:br>
              <a:rPr lang="ru-RU" altLang="sr-Latn-RS" sz="1800" b="1" dirty="0" smtClean="0">
                <a:solidFill>
                  <a:schemeClr val="tx2"/>
                </a:solidFill>
                <a:latin typeface="Arial Narrow" panose="020B0606020202030204" pitchFamily="34" charset="0"/>
                <a:ea typeface="Alfa Slab One"/>
                <a:cs typeface="Alfa Slab One"/>
                <a:sym typeface="Alfa Slab One"/>
              </a:rPr>
            </a:br>
            <a:br>
              <a:rPr lang="ru-RU" altLang="sr-Latn-RS" sz="1800" b="1" dirty="0" smtClean="0">
                <a:solidFill>
                  <a:schemeClr val="tx2"/>
                </a:solidFill>
                <a:latin typeface="Arial Narrow" panose="020B0606020202030204" pitchFamily="34" charset="0"/>
                <a:ea typeface="Alfa Slab One"/>
                <a:cs typeface="Alfa Slab One"/>
                <a:sym typeface="Alfa Slab One"/>
              </a:rPr>
            </a:br>
            <a:br>
              <a:rPr lang="ru-RU" altLang="sr-Latn-RS" sz="1800" b="1" dirty="0" smtClean="0">
                <a:solidFill>
                  <a:schemeClr val="tx2"/>
                </a:solidFill>
                <a:latin typeface="Arial Narrow" panose="020B0606020202030204" pitchFamily="34" charset="0"/>
                <a:ea typeface="Alfa Slab One"/>
                <a:cs typeface="Alfa Slab One"/>
                <a:sym typeface="Alfa Slab One"/>
              </a:rPr>
            </a:br>
            <a:r>
              <a:rPr lang="ru-RU" altLang="sr-Latn-RS" sz="1800" u="sng" dirty="0" smtClean="0">
                <a:solidFill>
                  <a:srgbClr val="FFFFFF"/>
                </a:solidFill>
                <a:latin typeface="Arial Narrow" panose="020B0606020202030204" pitchFamily="34" charset="0"/>
                <a:ea typeface="Alfa Slab One"/>
                <a:cs typeface="Alfa Slab One"/>
                <a:sym typeface="Alfa Slab One"/>
              </a:rPr>
              <a:t>Свако</a:t>
            </a:r>
            <a:r>
              <a:rPr lang="ru-RU" altLang="sr-Latn-RS" sz="1800" dirty="0" smtClean="0">
                <a:solidFill>
                  <a:srgbClr val="FFFFFF"/>
                </a:solidFill>
                <a:latin typeface="Arial Narrow" panose="020B0606020202030204" pitchFamily="34" charset="0"/>
                <a:ea typeface="Alfa Slab One"/>
                <a:cs typeface="Alfa Slab One"/>
                <a:sym typeface="Alfa Slab One"/>
              </a:rPr>
              <a:t>: продавачица у пекари, власник ресторана, министар, возач аутобуса, директорка, станари зграде, школа, шалтерски радник… </a:t>
            </a:r>
            <a:endParaRPr lang="ru-RU" altLang="sr-Latn-RS" sz="1800" dirty="0" smtClean="0">
              <a:solidFill>
                <a:srgbClr val="FFFFFF"/>
              </a:solidFill>
              <a:latin typeface="Arial Narrow" panose="020B0606020202030204" pitchFamily="34" charset="0"/>
              <a:ea typeface="Alfa Slab One"/>
              <a:cs typeface="Alfa Slab One"/>
              <a:sym typeface="Alfa Slab One"/>
            </a:endParaRPr>
          </a:p>
        </p:txBody>
      </p:sp>
      <p:pic>
        <p:nvPicPr>
          <p:cNvPr id="17418" name="Picture 2"/>
          <p:cNvPicPr>
            <a:picLocks noChangeAspect="1" noChangeArrowheads="1"/>
          </p:cNvPicPr>
          <p:nvPr/>
        </p:nvPicPr>
        <p:blipFill>
          <a:blip r:embed="rId3">
            <a:extLst>
              <a:ext uri="{28A0092B-C50C-407E-A947-70E740481C1C}">
                <a14:useLocalDpi xmlns:a14="http://schemas.microsoft.com/office/drawing/2010/main" val="0"/>
              </a:ext>
            </a:extLst>
          </a:blip>
          <a:srcRect l="6560" t="20000" r="25719" b="26559"/>
          <a:stretch>
            <a:fillRect/>
          </a:stretch>
        </p:blipFill>
        <p:spPr bwMode="auto">
          <a:xfrm>
            <a:off x="0" y="0"/>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6"/>
          <p:cNvPicPr preferRelativeResize="0">
            <a:picLocks noChangeArrowheads="1"/>
          </p:cNvPicPr>
          <p:nvPr/>
        </p:nvPicPr>
        <p:blipFill>
          <a:blip r:embed="rId4">
            <a:extLst>
              <a:ext uri="{28A0092B-C50C-407E-A947-70E740481C1C}">
                <a14:useLocalDpi xmlns:a14="http://schemas.microsoft.com/office/drawing/2010/main" val="0"/>
              </a:ext>
            </a:extLst>
          </a:blip>
          <a:srcRect l="7349" t="21440" r="2751" b="40198"/>
          <a:stretch>
            <a:fillRect/>
          </a:stretch>
        </p:blipFill>
        <p:spPr bwMode="auto">
          <a:xfrm>
            <a:off x="0" y="115888"/>
            <a:ext cx="914400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4"/>
          <p:cNvPicPr>
            <a:picLocks noChangeAspect="1" noChangeArrowheads="1"/>
          </p:cNvPicPr>
          <p:nvPr/>
        </p:nvPicPr>
        <p:blipFill>
          <a:blip r:embed="rId5">
            <a:extLst>
              <a:ext uri="{28A0092B-C50C-407E-A947-70E740481C1C}">
                <a14:useLocalDpi xmlns:a14="http://schemas.microsoft.com/office/drawing/2010/main" val="0"/>
              </a:ext>
            </a:extLst>
          </a:blip>
          <a:srcRect l="4326" t="63704" r="45062" b="34418"/>
          <a:stretch>
            <a:fillRect/>
          </a:stretch>
        </p:blipFill>
        <p:spPr bwMode="auto">
          <a:xfrm>
            <a:off x="0" y="260350"/>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1">
            <a:extLst>
              <a:ext uri="{28A0092B-C50C-407E-A947-70E740481C1C}">
                <a14:useLocalDpi xmlns:a14="http://schemas.microsoft.com/office/drawing/2010/main" val="0"/>
              </a:ext>
            </a:extLst>
          </a:blip>
          <a:srcRect l="1176" t="54201" r="54515" b="18080"/>
          <a:stretch>
            <a:fillRect/>
          </a:stretch>
        </p:blipFill>
        <p:spPr bwMode="auto">
          <a:xfrm>
            <a:off x="6156325" y="5689600"/>
            <a:ext cx="29876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6"/>
          <p:cNvPicPr>
            <a:picLocks noChangeAspect="1" noChangeArrowheads="1"/>
          </p:cNvPicPr>
          <p:nvPr/>
        </p:nvPicPr>
        <p:blipFill>
          <a:blip r:embed="rId2">
            <a:extLst>
              <a:ext uri="{28A0092B-C50C-407E-A947-70E740481C1C}">
                <a14:useLocalDpi xmlns:a14="http://schemas.microsoft.com/office/drawing/2010/main" val="0"/>
              </a:ext>
            </a:extLst>
          </a:blip>
          <a:srcRect l="4587" t="44200" r="2094" b="13802"/>
          <a:stretch>
            <a:fillRect/>
          </a:stretch>
        </p:blipFill>
        <p:spPr bwMode="auto">
          <a:xfrm>
            <a:off x="0" y="5137150"/>
            <a:ext cx="611981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l="6560" t="20000" r="25719" b="26559"/>
          <a:stretch>
            <a:fillRect/>
          </a:stretch>
        </p:blipFill>
        <p:spPr bwMode="auto">
          <a:xfrm>
            <a:off x="0" y="1268413"/>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p:cNvPicPr preferRelativeResize="0">
            <a:picLocks noChangeArrowheads="1"/>
          </p:cNvPicPr>
          <p:nvPr/>
        </p:nvPicPr>
        <p:blipFill>
          <a:blip r:embed="rId4">
            <a:extLst>
              <a:ext uri="{28A0092B-C50C-407E-A947-70E740481C1C}">
                <a14:useLocalDpi xmlns:a14="http://schemas.microsoft.com/office/drawing/2010/main" val="0"/>
              </a:ext>
            </a:extLst>
          </a:blip>
          <a:srcRect l="7349" t="21440" r="2751" b="40198"/>
          <a:stretch>
            <a:fillRect/>
          </a:stretch>
        </p:blipFill>
        <p:spPr bwMode="auto">
          <a:xfrm>
            <a:off x="0" y="1412875"/>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p:cNvPicPr>
            <a:picLocks noChangeAspect="1" noChangeArrowheads="1"/>
          </p:cNvPicPr>
          <p:nvPr/>
        </p:nvPicPr>
        <p:blipFill>
          <a:blip r:embed="rId5">
            <a:extLst>
              <a:ext uri="{28A0092B-C50C-407E-A947-70E740481C1C}">
                <a14:useLocalDpi xmlns:a14="http://schemas.microsoft.com/office/drawing/2010/main" val="0"/>
              </a:ext>
            </a:extLst>
          </a:blip>
          <a:srcRect l="4326" t="63704" r="45062" b="34418"/>
          <a:stretch>
            <a:fillRect/>
          </a:stretch>
        </p:blipFill>
        <p:spPr bwMode="auto">
          <a:xfrm>
            <a:off x="0" y="1557338"/>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971600" y="451568"/>
            <a:ext cx="7345362" cy="585788"/>
          </a:xfrm>
          <a:prstGeom prst="rect">
            <a:avLst/>
          </a:prstGeom>
        </p:spPr>
        <p:txBody>
          <a:bodyPr>
            <a:spAutoFit/>
          </a:bodyPr>
          <a:lstStyle/>
          <a:p>
            <a:pPr algn="ctr">
              <a:defRPr/>
            </a:pPr>
            <a:r>
              <a:rPr lang="sr-Cyrl-CS" sz="3200" dirty="0" smtClean="0">
                <a:latin typeface="Arial Narrow" panose="020B0606020202030204" pitchFamily="34" charset="0"/>
                <a:cs typeface="Arial" panose="020B0604020202020204" pitchFamily="34" charset="0"/>
              </a:rPr>
              <a:t>ВАЖНО је да знаш:</a:t>
            </a:r>
            <a:endParaRPr lang="en-US" sz="3200" dirty="0">
              <a:latin typeface="Arial Narrow" panose="020B0606020202030204" pitchFamily="34" charset="0"/>
              <a:cs typeface="Arial" panose="020B0604020202020204" pitchFamily="34" charset="0"/>
            </a:endParaRPr>
          </a:p>
        </p:txBody>
      </p:sp>
      <p:sp>
        <p:nvSpPr>
          <p:cNvPr id="11" name="Rectangle 10"/>
          <p:cNvSpPr/>
          <p:nvPr/>
        </p:nvSpPr>
        <p:spPr>
          <a:xfrm>
            <a:off x="3057215" y="2364135"/>
            <a:ext cx="5868293" cy="2246769"/>
          </a:xfrm>
          <a:prstGeom prst="rect">
            <a:avLst/>
          </a:prstGeom>
        </p:spPr>
        <p:txBody>
          <a:bodyPr wrap="square">
            <a:spAutoFit/>
          </a:bodyPr>
          <a:lstStyle/>
          <a:p>
            <a:pPr algn="ctr">
              <a:defRPr/>
            </a:pPr>
            <a:r>
              <a:rPr lang="sr-Cyrl-RS" sz="2400" dirty="0" smtClean="0">
                <a:solidFill>
                  <a:schemeClr val="accent6">
                    <a:lumMod val="75000"/>
                  </a:schemeClr>
                </a:solidFill>
                <a:latin typeface="Arial Narrow" panose="020B0606020202030204" pitchFamily="34" charset="0"/>
              </a:rPr>
              <a:t>ДИСКРИМИНАЦИЈА ЈЕ ЗАБРАЊЕНА </a:t>
            </a:r>
            <a:endParaRPr lang="sr-Cyrl-RS" sz="2400" dirty="0" smtClean="0">
              <a:solidFill>
                <a:schemeClr val="accent6">
                  <a:lumMod val="75000"/>
                </a:schemeClr>
              </a:solidFill>
              <a:latin typeface="Arial Narrow" panose="020B0606020202030204" pitchFamily="34" charset="0"/>
            </a:endParaRPr>
          </a:p>
          <a:p>
            <a:pPr algn="ctr">
              <a:defRPr/>
            </a:pPr>
            <a:r>
              <a:rPr lang="sr-Cyrl-RS" sz="2400" dirty="0" smtClean="0">
                <a:latin typeface="Arial Narrow" panose="020B0606020202030204" pitchFamily="34" charset="0"/>
              </a:rPr>
              <a:t>и нико не сме да те дискриминише!</a:t>
            </a:r>
            <a:endParaRPr lang="sr-Cyrl-RS" sz="2400" dirty="0">
              <a:latin typeface="Arial Narrow" panose="020B0606020202030204" pitchFamily="34" charset="0"/>
            </a:endParaRPr>
          </a:p>
          <a:p>
            <a:pPr algn="ctr">
              <a:defRPr/>
            </a:pPr>
            <a:endParaRPr lang="sr-Cyrl-RS" sz="2400" dirty="0" smtClean="0">
              <a:latin typeface="Arial Narrow" panose="020B0606020202030204" pitchFamily="34" charset="0"/>
            </a:endParaRPr>
          </a:p>
          <a:p>
            <a:pPr algn="ctr">
              <a:defRPr/>
            </a:pPr>
            <a:r>
              <a:rPr lang="ru-RU" sz="2400" dirty="0">
                <a:solidFill>
                  <a:schemeClr val="accent6">
                    <a:lumMod val="75000"/>
                  </a:schemeClr>
                </a:solidFill>
                <a:latin typeface="Arial Narrow" panose="020B0606020202030204" pitchFamily="34" charset="0"/>
              </a:rPr>
              <a:t>ДИСКРИМИНАЦИЈА ЈЕ ЗАБРАЊЕНА </a:t>
            </a:r>
            <a:endParaRPr lang="ru-RU" sz="2400" dirty="0" smtClean="0">
              <a:solidFill>
                <a:schemeClr val="accent6">
                  <a:lumMod val="75000"/>
                </a:schemeClr>
              </a:solidFill>
              <a:latin typeface="Arial Narrow" panose="020B0606020202030204" pitchFamily="34" charset="0"/>
            </a:endParaRPr>
          </a:p>
          <a:p>
            <a:pPr algn="ctr">
              <a:defRPr/>
            </a:pPr>
            <a:r>
              <a:rPr lang="ru-RU" sz="2400" dirty="0" smtClean="0">
                <a:latin typeface="Arial Narrow" panose="020B0606020202030204" pitchFamily="34" charset="0"/>
              </a:rPr>
              <a:t>и никога </a:t>
            </a:r>
            <a:r>
              <a:rPr lang="ru-RU" sz="2400" dirty="0">
                <a:latin typeface="Arial Narrow" panose="020B0606020202030204" pitchFamily="34" charset="0"/>
              </a:rPr>
              <a:t>не </a:t>
            </a:r>
            <a:r>
              <a:rPr lang="ru-RU" sz="2400" dirty="0" smtClean="0">
                <a:latin typeface="Arial Narrow" panose="020B0606020202030204" pitchFamily="34" charset="0"/>
              </a:rPr>
              <a:t>смеш </a:t>
            </a:r>
            <a:r>
              <a:rPr lang="ru-RU" sz="2400" dirty="0">
                <a:latin typeface="Arial Narrow" panose="020B0606020202030204" pitchFamily="34" charset="0"/>
              </a:rPr>
              <a:t>да те </a:t>
            </a:r>
            <a:r>
              <a:rPr lang="ru-RU" sz="2400" dirty="0" smtClean="0">
                <a:latin typeface="Arial Narrow" panose="020B0606020202030204" pitchFamily="34" charset="0"/>
              </a:rPr>
              <a:t>дискриминишеш!</a:t>
            </a:r>
            <a:endParaRPr lang="ru-RU" sz="2400" dirty="0">
              <a:latin typeface="Arial Narrow" panose="020B0606020202030204" pitchFamily="34" charset="0"/>
            </a:endParaRPr>
          </a:p>
          <a:p>
            <a:pPr>
              <a:defRPr/>
            </a:pPr>
            <a:endParaRPr lang="sr-Cyrl-RS" sz="2000" dirty="0">
              <a:latin typeface="Arial Narrow" panose="020B060602020203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r="5548"/>
          <a:stretch>
            <a:fillRect/>
          </a:stretch>
        </p:blipFill>
        <p:spPr>
          <a:xfrm>
            <a:off x="105928" y="1772816"/>
            <a:ext cx="2638343" cy="3651366"/>
          </a:xfrm>
          <a:prstGeom prst="rect">
            <a:avLst/>
          </a:prstGeom>
        </p:spPr>
      </p:pic>
      <p:sp>
        <p:nvSpPr>
          <p:cNvPr id="4" name="TextBox 3"/>
          <p:cNvSpPr txBox="1"/>
          <p:nvPr/>
        </p:nvSpPr>
        <p:spPr>
          <a:xfrm>
            <a:off x="542878" y="4159245"/>
            <a:ext cx="1872208" cy="584775"/>
          </a:xfrm>
          <a:prstGeom prst="rect">
            <a:avLst/>
          </a:prstGeom>
          <a:solidFill>
            <a:schemeClr val="bg1"/>
          </a:solidFill>
        </p:spPr>
        <p:txBody>
          <a:bodyPr wrap="square" rtlCol="0">
            <a:spAutoFit/>
          </a:bodyPr>
          <a:lstStyle/>
          <a:p>
            <a:pPr algn="ctr"/>
            <a:r>
              <a:rPr lang="sr-Cyrl-RS" sz="1600" b="1" dirty="0" smtClean="0">
                <a:latin typeface="Arial Narrow" panose="020B0606020202030204" pitchFamily="34" charset="0"/>
              </a:rPr>
              <a:t>СТОП ДИСКРИМИНАЦИЈИ</a:t>
            </a:r>
            <a:endParaRPr lang="sr-Latn-RS" sz="1600" b="1" dirty="0">
              <a:latin typeface="Arial Narrow" panose="020B0606020202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p:cNvPicPr>
            <a:picLocks noChangeAspect="1" noChangeArrowheads="1"/>
          </p:cNvPicPr>
          <p:nvPr/>
        </p:nvPicPr>
        <p:blipFill>
          <a:blip r:embed="rId1">
            <a:extLst>
              <a:ext uri="{28A0092B-C50C-407E-A947-70E740481C1C}">
                <a14:useLocalDpi xmlns:a14="http://schemas.microsoft.com/office/drawing/2010/main" val="0"/>
              </a:ext>
            </a:extLst>
          </a:blip>
          <a:srcRect l="1176" t="54201" r="54515" b="18080"/>
          <a:stretch>
            <a:fillRect/>
          </a:stretch>
        </p:blipFill>
        <p:spPr bwMode="auto">
          <a:xfrm>
            <a:off x="6156325" y="5689600"/>
            <a:ext cx="29876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6"/>
          <p:cNvPicPr>
            <a:picLocks noChangeAspect="1" noChangeArrowheads="1"/>
          </p:cNvPicPr>
          <p:nvPr/>
        </p:nvPicPr>
        <p:blipFill>
          <a:blip r:embed="rId2">
            <a:extLst>
              <a:ext uri="{28A0092B-C50C-407E-A947-70E740481C1C}">
                <a14:useLocalDpi xmlns:a14="http://schemas.microsoft.com/office/drawing/2010/main" val="0"/>
              </a:ext>
            </a:extLst>
          </a:blip>
          <a:srcRect l="4587" t="44200" r="2094" b="13802"/>
          <a:stretch>
            <a:fillRect/>
          </a:stretch>
        </p:blipFill>
        <p:spPr bwMode="auto">
          <a:xfrm>
            <a:off x="0" y="5137150"/>
            <a:ext cx="611981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l="6560" t="20000" r="25719" b="26559"/>
          <a:stretch>
            <a:fillRect/>
          </a:stretch>
        </p:blipFill>
        <p:spPr bwMode="auto">
          <a:xfrm>
            <a:off x="0" y="1268413"/>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p:cNvPicPr preferRelativeResize="0">
            <a:picLocks noChangeArrowheads="1"/>
          </p:cNvPicPr>
          <p:nvPr/>
        </p:nvPicPr>
        <p:blipFill>
          <a:blip r:embed="rId4">
            <a:extLst>
              <a:ext uri="{28A0092B-C50C-407E-A947-70E740481C1C}">
                <a14:useLocalDpi xmlns:a14="http://schemas.microsoft.com/office/drawing/2010/main" val="0"/>
              </a:ext>
            </a:extLst>
          </a:blip>
          <a:srcRect l="7349" t="21440" r="2751" b="40198"/>
          <a:stretch>
            <a:fillRect/>
          </a:stretch>
        </p:blipFill>
        <p:spPr bwMode="auto">
          <a:xfrm>
            <a:off x="0" y="1412875"/>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p:cNvPicPr>
            <a:picLocks noChangeAspect="1" noChangeArrowheads="1"/>
          </p:cNvPicPr>
          <p:nvPr/>
        </p:nvPicPr>
        <p:blipFill>
          <a:blip r:embed="rId5">
            <a:extLst>
              <a:ext uri="{28A0092B-C50C-407E-A947-70E740481C1C}">
                <a14:useLocalDpi xmlns:a14="http://schemas.microsoft.com/office/drawing/2010/main" val="0"/>
              </a:ext>
            </a:extLst>
          </a:blip>
          <a:srcRect l="4326" t="63704" r="45062" b="34418"/>
          <a:stretch>
            <a:fillRect/>
          </a:stretch>
        </p:blipFill>
        <p:spPr bwMode="auto">
          <a:xfrm>
            <a:off x="0" y="1557338"/>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42988" y="476250"/>
            <a:ext cx="7345362" cy="584200"/>
          </a:xfrm>
          <a:prstGeom prst="rect">
            <a:avLst/>
          </a:prstGeom>
        </p:spPr>
        <p:txBody>
          <a:bodyPr>
            <a:spAutoFit/>
          </a:bodyPr>
          <a:lstStyle/>
          <a:p>
            <a:pPr algn="ctr">
              <a:defRPr/>
            </a:pPr>
            <a:r>
              <a:rPr lang="sr-Cyrl-CS" sz="3200" dirty="0" smtClean="0">
                <a:latin typeface="Arial Narrow" panose="020B0606020202030204" pitchFamily="34" charset="0"/>
              </a:rPr>
              <a:t>Сви људи су једнаки и имају </a:t>
            </a:r>
            <a:r>
              <a:rPr lang="sr-Cyrl-CS" sz="3200" dirty="0" smtClean="0">
                <a:solidFill>
                  <a:schemeClr val="accent6">
                    <a:lumMod val="75000"/>
                  </a:schemeClr>
                </a:solidFill>
                <a:latin typeface="Arial Narrow" panose="020B0606020202030204" pitchFamily="34" charset="0"/>
              </a:rPr>
              <a:t>иста права</a:t>
            </a:r>
            <a:endParaRPr lang="en-US" sz="3200" dirty="0">
              <a:solidFill>
                <a:schemeClr val="accent6">
                  <a:lumMod val="75000"/>
                </a:schemeClr>
              </a:solidFill>
              <a:latin typeface="Arial Narrow" panose="020B0606020202030204" pitchFamily="34" charset="0"/>
              <a:cs typeface="Arial" panose="020B0604020202020204" pitchFamily="34" charset="0"/>
            </a:endParaRPr>
          </a:p>
        </p:txBody>
      </p:sp>
      <p:pic>
        <p:nvPicPr>
          <p:cNvPr id="23561" name="Picture 2" descr="C:\Users\admin\Desktop\DANIJELA\Materijali za prezentacije\Materijal za 16.12.2014\SEGREGACIJA.jpg"/>
          <p:cNvPicPr>
            <a:picLocks noChangeAspect="1" noChangeArrowheads="1"/>
          </p:cNvPicPr>
          <p:nvPr/>
        </p:nvPicPr>
        <p:blipFill>
          <a:blip r:embed="rId6">
            <a:clrChange>
              <a:clrFrom>
                <a:srgbClr val="F0DDBF"/>
              </a:clrFrom>
              <a:clrTo>
                <a:srgbClr val="F0DDBF">
                  <a:alpha val="0"/>
                </a:srgbClr>
              </a:clrTo>
            </a:clrChange>
            <a:extLst>
              <a:ext uri="{28A0092B-C50C-407E-A947-70E740481C1C}">
                <a14:useLocalDpi xmlns:a14="http://schemas.microsoft.com/office/drawing/2010/main" val="0"/>
              </a:ext>
            </a:extLst>
          </a:blip>
          <a:srcRect l="8835" r="7449" b="2721"/>
          <a:stretch>
            <a:fillRect/>
          </a:stretch>
        </p:blipFill>
        <p:spPr bwMode="auto">
          <a:xfrm>
            <a:off x="5214288" y="2301553"/>
            <a:ext cx="3851920" cy="323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36528" y="1916832"/>
            <a:ext cx="8870943" cy="384721"/>
          </a:xfrm>
          <a:prstGeom prst="rect">
            <a:avLst/>
          </a:prstGeom>
        </p:spPr>
        <p:txBody>
          <a:bodyPr wrap="square">
            <a:spAutoFit/>
          </a:bodyPr>
          <a:lstStyle/>
          <a:p>
            <a:pPr>
              <a:defRPr/>
            </a:pPr>
            <a:r>
              <a:rPr lang="ru-RU" sz="1900" dirty="0">
                <a:solidFill>
                  <a:schemeClr val="accent6"/>
                </a:solidFill>
                <a:latin typeface="Arial Narrow" panose="020B0606020202030204" pitchFamily="34" charset="0"/>
              </a:rPr>
              <a:t>Начело једнакости и забране дискриминације </a:t>
            </a:r>
            <a:r>
              <a:rPr lang="ru-RU" sz="1900" dirty="0">
                <a:latin typeface="Arial Narrow" panose="020B0606020202030204" pitchFamily="34" charset="0"/>
              </a:rPr>
              <a:t>је једно од основних начела људских </a:t>
            </a:r>
            <a:r>
              <a:rPr lang="ru-RU" sz="1900" dirty="0" smtClean="0">
                <a:latin typeface="Arial Narrow" panose="020B0606020202030204" pitchFamily="34" charset="0"/>
              </a:rPr>
              <a:t>права.</a:t>
            </a:r>
            <a:endParaRPr lang="sr-Cyrl-RS" sz="1900" dirty="0">
              <a:latin typeface="Arial Narrow" panose="020B0606020202030204" pitchFamily="34" charset="0"/>
            </a:endParaRPr>
          </a:p>
        </p:txBody>
      </p:sp>
      <p:sp>
        <p:nvSpPr>
          <p:cNvPr id="2" name="Rectangle 1"/>
          <p:cNvSpPr/>
          <p:nvPr/>
        </p:nvSpPr>
        <p:spPr>
          <a:xfrm>
            <a:off x="155617" y="3645024"/>
            <a:ext cx="4632407" cy="1200329"/>
          </a:xfrm>
          <a:prstGeom prst="rect">
            <a:avLst/>
          </a:prstGeom>
        </p:spPr>
        <p:txBody>
          <a:bodyPr wrap="square">
            <a:spAutoFit/>
          </a:bodyPr>
          <a:lstStyle/>
          <a:p>
            <a:pPr marL="285750" indent="-285750">
              <a:buSzPct val="150000"/>
              <a:buBlip>
                <a:blip r:embed="rId7"/>
              </a:buBlip>
            </a:pPr>
            <a:r>
              <a:rPr lang="ru-RU" dirty="0">
                <a:latin typeface="Arial Narrow" panose="020B0606020202030204" pitchFamily="34" charset="0"/>
              </a:rPr>
              <a:t>С</a:t>
            </a:r>
            <a:r>
              <a:rPr lang="ru-RU" dirty="0" smtClean="0">
                <a:latin typeface="Arial Narrow" panose="020B0606020202030204" pitchFamily="34" charset="0"/>
              </a:rPr>
              <a:t>ви </a:t>
            </a:r>
            <a:r>
              <a:rPr lang="ru-RU" dirty="0">
                <a:latin typeface="Arial Narrow" panose="020B0606020202030204" pitchFamily="34" charset="0"/>
              </a:rPr>
              <a:t>људи </a:t>
            </a:r>
            <a:r>
              <a:rPr lang="ru-RU" dirty="0" smtClean="0">
                <a:latin typeface="Arial Narrow" panose="020B0606020202030204" pitchFamily="34" charset="0"/>
              </a:rPr>
              <a:t>су пред </a:t>
            </a:r>
            <a:r>
              <a:rPr lang="ru-RU" dirty="0">
                <a:latin typeface="Arial Narrow" panose="020B0606020202030204" pitchFamily="34" charset="0"/>
              </a:rPr>
              <a:t>законом једнаки и вредни поштовања. </a:t>
            </a:r>
            <a:endParaRPr lang="ru-RU" dirty="0" smtClean="0">
              <a:latin typeface="Arial Narrow" panose="020B0606020202030204" pitchFamily="34" charset="0"/>
            </a:endParaRPr>
          </a:p>
          <a:p>
            <a:endParaRPr lang="ru-RU" dirty="0">
              <a:latin typeface="Arial Narrow" panose="020B0606020202030204" pitchFamily="34" charset="0"/>
            </a:endParaRPr>
          </a:p>
          <a:p>
            <a:pPr marL="285750" indent="-285750">
              <a:buSzPct val="150000"/>
              <a:buBlip>
                <a:blip r:embed="rId7"/>
              </a:buBlip>
            </a:pPr>
            <a:r>
              <a:rPr lang="ru-RU" dirty="0" smtClean="0">
                <a:latin typeface="Arial Narrow" panose="020B0606020202030204" pitchFamily="34" charset="0"/>
              </a:rPr>
              <a:t>Сви </a:t>
            </a:r>
            <a:r>
              <a:rPr lang="ru-RU" dirty="0">
                <a:latin typeface="Arial Narrow" panose="020B0606020202030204" pitchFamily="34" charset="0"/>
              </a:rPr>
              <a:t>су у обавези да поштују ово начело! </a:t>
            </a:r>
            <a:endParaRPr lang="ru-RU" dirty="0">
              <a:latin typeface="Arial Narrow" panose="020B0606020202030204" pitchFamily="34" charset="0"/>
            </a:endParaRPr>
          </a:p>
        </p:txBody>
      </p:sp>
      <p:sp>
        <p:nvSpPr>
          <p:cNvPr id="3" name="Down Arrow 2"/>
          <p:cNvSpPr/>
          <p:nvPr/>
        </p:nvSpPr>
        <p:spPr>
          <a:xfrm>
            <a:off x="2009875" y="2575886"/>
            <a:ext cx="576064" cy="792088"/>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sr-Latn-R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1">
            <a:extLst>
              <a:ext uri="{28A0092B-C50C-407E-A947-70E740481C1C}">
                <a14:useLocalDpi xmlns:a14="http://schemas.microsoft.com/office/drawing/2010/main" val="0"/>
              </a:ext>
            </a:extLst>
          </a:blip>
          <a:srcRect l="1176" t="54201" r="54515" b="18080"/>
          <a:stretch>
            <a:fillRect/>
          </a:stretch>
        </p:blipFill>
        <p:spPr bwMode="auto">
          <a:xfrm>
            <a:off x="6156325" y="5689600"/>
            <a:ext cx="29876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6"/>
          <p:cNvPicPr>
            <a:picLocks noChangeAspect="1" noChangeArrowheads="1"/>
          </p:cNvPicPr>
          <p:nvPr/>
        </p:nvPicPr>
        <p:blipFill>
          <a:blip r:embed="rId2">
            <a:extLst>
              <a:ext uri="{28A0092B-C50C-407E-A947-70E740481C1C}">
                <a14:useLocalDpi xmlns:a14="http://schemas.microsoft.com/office/drawing/2010/main" val="0"/>
              </a:ext>
            </a:extLst>
          </a:blip>
          <a:srcRect l="4587" t="44200" r="2094" b="13802"/>
          <a:stretch>
            <a:fillRect/>
          </a:stretch>
        </p:blipFill>
        <p:spPr bwMode="auto">
          <a:xfrm>
            <a:off x="0" y="5137150"/>
            <a:ext cx="611981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l="6560" t="20000" r="25719" b="26559"/>
          <a:stretch>
            <a:fillRect/>
          </a:stretch>
        </p:blipFill>
        <p:spPr bwMode="auto">
          <a:xfrm>
            <a:off x="0" y="1268413"/>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p:cNvPicPr preferRelativeResize="0">
            <a:picLocks noChangeArrowheads="1"/>
          </p:cNvPicPr>
          <p:nvPr/>
        </p:nvPicPr>
        <p:blipFill>
          <a:blip r:embed="rId4">
            <a:extLst>
              <a:ext uri="{28A0092B-C50C-407E-A947-70E740481C1C}">
                <a14:useLocalDpi xmlns:a14="http://schemas.microsoft.com/office/drawing/2010/main" val="0"/>
              </a:ext>
            </a:extLst>
          </a:blip>
          <a:srcRect l="7349" t="21440" r="2751" b="40198"/>
          <a:stretch>
            <a:fillRect/>
          </a:stretch>
        </p:blipFill>
        <p:spPr bwMode="auto">
          <a:xfrm>
            <a:off x="0" y="1412875"/>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p:cNvPicPr>
            <a:picLocks noChangeAspect="1" noChangeArrowheads="1"/>
          </p:cNvPicPr>
          <p:nvPr/>
        </p:nvPicPr>
        <p:blipFill>
          <a:blip r:embed="rId5">
            <a:extLst>
              <a:ext uri="{28A0092B-C50C-407E-A947-70E740481C1C}">
                <a14:useLocalDpi xmlns:a14="http://schemas.microsoft.com/office/drawing/2010/main" val="0"/>
              </a:ext>
            </a:extLst>
          </a:blip>
          <a:srcRect l="4326" t="63704" r="45062" b="34418"/>
          <a:stretch>
            <a:fillRect/>
          </a:stretch>
        </p:blipFill>
        <p:spPr bwMode="auto">
          <a:xfrm>
            <a:off x="0" y="1557338"/>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755650" y="2069713"/>
            <a:ext cx="7920038" cy="646113"/>
          </a:xfrm>
          <a:prstGeom prst="rect">
            <a:avLst/>
          </a:prstGeom>
        </p:spPr>
        <p:txBody>
          <a:bodyPr>
            <a:spAutoFit/>
          </a:bodyPr>
          <a:lstStyle/>
          <a:p>
            <a:pPr>
              <a:spcBef>
                <a:spcPts val="0"/>
              </a:spcBef>
              <a:defRPr/>
            </a:pPr>
            <a:endParaRPr lang="ru-RU" dirty="0">
              <a:latin typeface="+mn-lt"/>
              <a:ea typeface="Proxima Nova"/>
              <a:cs typeface="Proxima Nova"/>
              <a:sym typeface="Proxima Nova"/>
            </a:endParaRPr>
          </a:p>
          <a:p>
            <a:pPr>
              <a:spcBef>
                <a:spcPts val="0"/>
              </a:spcBef>
              <a:defRPr/>
            </a:pPr>
            <a:endParaRPr lang="ru-RU" dirty="0">
              <a:latin typeface="+mn-lt"/>
              <a:ea typeface="Proxima Nova"/>
              <a:cs typeface="Proxima Nova"/>
              <a:sym typeface="Proxima Nova"/>
            </a:endParaRPr>
          </a:p>
        </p:txBody>
      </p:sp>
      <p:sp>
        <p:nvSpPr>
          <p:cNvPr id="22" name="Rectangle 21"/>
          <p:cNvSpPr/>
          <p:nvPr/>
        </p:nvSpPr>
        <p:spPr>
          <a:xfrm>
            <a:off x="1042988" y="476250"/>
            <a:ext cx="7345362" cy="585788"/>
          </a:xfrm>
          <a:prstGeom prst="rect">
            <a:avLst/>
          </a:prstGeom>
        </p:spPr>
        <p:txBody>
          <a:bodyPr>
            <a:spAutoFit/>
          </a:bodyPr>
          <a:lstStyle/>
          <a:p>
            <a:pPr algn="ctr">
              <a:defRPr/>
            </a:pPr>
            <a:r>
              <a:rPr lang="sr-Cyrl-CS" sz="3200" dirty="0" smtClean="0">
                <a:latin typeface="Arial Narrow" panose="020B0606020202030204" pitchFamily="34" charset="0"/>
                <a:cs typeface="Arial" panose="020B0604020202020204" pitchFamily="34" charset="0"/>
              </a:rPr>
              <a:t>Стереотипи и предрасуде</a:t>
            </a:r>
            <a:endParaRPr lang="en-US" sz="3200" dirty="0">
              <a:latin typeface="Arial Narrow" panose="020B0606020202030204" pitchFamily="34" charset="0"/>
              <a:cs typeface="Arial" panose="020B0604020202020204" pitchFamily="34" charset="0"/>
            </a:endParaRPr>
          </a:p>
        </p:txBody>
      </p:sp>
      <p:sp>
        <p:nvSpPr>
          <p:cNvPr id="4" name="Rectangle 3"/>
          <p:cNvSpPr/>
          <p:nvPr/>
        </p:nvSpPr>
        <p:spPr>
          <a:xfrm>
            <a:off x="1475656" y="5301208"/>
            <a:ext cx="1872208" cy="388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 name="Content Placeholder 1"/>
          <p:cNvSpPr>
            <a:spLocks noGrp="1"/>
          </p:cNvSpPr>
          <p:nvPr>
            <p:ph idx="1"/>
          </p:nvPr>
        </p:nvSpPr>
        <p:spPr>
          <a:xfrm>
            <a:off x="395536" y="1916833"/>
            <a:ext cx="8507288" cy="2016224"/>
          </a:xfrm>
        </p:spPr>
        <p:txBody>
          <a:bodyPr/>
          <a:lstStyle/>
          <a:p>
            <a:pPr marL="0" indent="0">
              <a:buNone/>
            </a:pPr>
            <a:r>
              <a:rPr lang="en-US" sz="1800" dirty="0" smtClean="0">
                <a:latin typeface="Arial Narrow" panose="020B0606020202030204" pitchFamily="34" charset="0"/>
              </a:rPr>
              <a:t>НEГATИВНA </a:t>
            </a:r>
            <a:r>
              <a:rPr lang="en-US" sz="1800" dirty="0">
                <a:latin typeface="Arial Narrow" panose="020B0606020202030204" pitchFamily="34" charset="0"/>
              </a:rPr>
              <a:t>MИСAO </a:t>
            </a:r>
            <a:r>
              <a:rPr lang="en-US" sz="1800" dirty="0" smtClean="0">
                <a:latin typeface="Arial Narrow" panose="020B0606020202030204" pitchFamily="34" charset="0"/>
              </a:rPr>
              <a:t>(</a:t>
            </a:r>
            <a:r>
              <a:rPr lang="sr-Cyrl-RS" sz="1800" dirty="0" smtClean="0">
                <a:latin typeface="Arial Narrow" panose="020B0606020202030204" pitchFamily="34" charset="0"/>
              </a:rPr>
              <a:t>стeрeoтип</a:t>
            </a:r>
            <a:r>
              <a:rPr lang="en-US" sz="1800" dirty="0" smtClean="0">
                <a:latin typeface="Arial Narrow" panose="020B0606020202030204" pitchFamily="34" charset="0"/>
              </a:rPr>
              <a:t>) </a:t>
            </a:r>
            <a:r>
              <a:rPr lang="sr-Cyrl-RS" sz="1800" dirty="0" smtClean="0">
                <a:latin typeface="Arial Narrow" panose="020B0606020202030204" pitchFamily="34" charset="0"/>
              </a:rPr>
              <a:t>дoвoди</a:t>
            </a:r>
            <a:r>
              <a:rPr lang="en-US" sz="1800" dirty="0" smtClean="0">
                <a:latin typeface="Arial Narrow" panose="020B0606020202030204" pitchFamily="34" charset="0"/>
              </a:rPr>
              <a:t> </a:t>
            </a:r>
            <a:r>
              <a:rPr lang="en-US" sz="1800" dirty="0" err="1">
                <a:latin typeface="Arial Narrow" panose="020B0606020202030204" pitchFamily="34" charset="0"/>
              </a:rPr>
              <a:t>дo</a:t>
            </a:r>
            <a:r>
              <a:rPr lang="en-US" sz="1800" dirty="0">
                <a:latin typeface="Arial Narrow" panose="020B0606020202030204" pitchFamily="34" charset="0"/>
              </a:rPr>
              <a:t> НEГATИВНИХ </a:t>
            </a:r>
            <a:r>
              <a:rPr lang="en-US" sz="1800" dirty="0" smtClean="0">
                <a:latin typeface="Arial Narrow" panose="020B0606020202030204" pitchFamily="34" charset="0"/>
              </a:rPr>
              <a:t>OСEЋA</a:t>
            </a:r>
            <a:r>
              <a:rPr lang="sr-Cyrl-RS" sz="1800" dirty="0">
                <a:latin typeface="Arial Narrow" panose="020B0606020202030204" pitchFamily="34" charset="0"/>
              </a:rPr>
              <a:t>Њ</a:t>
            </a:r>
            <a:r>
              <a:rPr lang="en-US" sz="1800" dirty="0" smtClean="0">
                <a:latin typeface="Arial Narrow" panose="020B0606020202030204" pitchFamily="34" charset="0"/>
              </a:rPr>
              <a:t>A (</a:t>
            </a:r>
            <a:r>
              <a:rPr lang="sr-Cyrl-RS" sz="1800" dirty="0" smtClean="0">
                <a:latin typeface="Arial Narrow" panose="020B0606020202030204" pitchFamily="34" charset="0"/>
              </a:rPr>
              <a:t>прeдрaсудa</a:t>
            </a:r>
            <a:r>
              <a:rPr lang="en-US" sz="1800" dirty="0" smtClean="0">
                <a:latin typeface="Arial Narrow" panose="020B0606020202030204" pitchFamily="34" charset="0"/>
              </a:rPr>
              <a:t>)</a:t>
            </a:r>
            <a:r>
              <a:rPr lang="sr-Cyrl-RS" sz="1800" dirty="0" smtClean="0">
                <a:latin typeface="Arial Narrow" panose="020B0606020202030204" pitchFamily="34" charset="0"/>
              </a:rPr>
              <a:t>,</a:t>
            </a:r>
            <a:endParaRPr lang="sr-Cyrl-RS" sz="1800" dirty="0" smtClean="0">
              <a:latin typeface="Arial Narrow" panose="020B0606020202030204" pitchFamily="34" charset="0"/>
            </a:endParaRPr>
          </a:p>
          <a:p>
            <a:pPr marL="0" indent="0">
              <a:buNone/>
            </a:pPr>
            <a:r>
              <a:rPr lang="en-US" sz="1800" dirty="0" smtClean="0">
                <a:latin typeface="Arial Narrow" panose="020B0606020202030204" pitchFamily="34" charset="0"/>
              </a:rPr>
              <a:t> </a:t>
            </a:r>
            <a:r>
              <a:rPr lang="en-US" sz="1800" dirty="0">
                <a:latin typeface="Arial Narrow" panose="020B0606020202030204" pitchFamily="34" charset="0"/>
              </a:rPr>
              <a:t>a </a:t>
            </a:r>
            <a:r>
              <a:rPr lang="sr-Cyrl-RS" sz="1800" dirty="0" smtClean="0">
                <a:latin typeface="Arial Narrow" panose="020B0606020202030204" pitchFamily="34" charset="0"/>
              </a:rPr>
              <a:t>oндa</a:t>
            </a:r>
            <a:r>
              <a:rPr lang="en-US" sz="1800" dirty="0" smtClean="0">
                <a:latin typeface="Arial Narrow" panose="020B0606020202030204" pitchFamily="34" charset="0"/>
              </a:rPr>
              <a:t> НEГATИВНИХ </a:t>
            </a:r>
            <a:r>
              <a:rPr lang="en-US" sz="1800" dirty="0">
                <a:latin typeface="Arial Narrow" panose="020B0606020202030204" pitchFamily="34" charset="0"/>
              </a:rPr>
              <a:t>ПOСTУПAКA </a:t>
            </a:r>
            <a:r>
              <a:rPr lang="en-US" sz="1800" dirty="0" smtClean="0">
                <a:latin typeface="Arial Narrow" panose="020B0606020202030204" pitchFamily="34" charset="0"/>
              </a:rPr>
              <a:t>(</a:t>
            </a:r>
            <a:r>
              <a:rPr lang="sr-Cyrl-RS" sz="1800" dirty="0" smtClean="0">
                <a:latin typeface="Arial Narrow" panose="020B0606020202030204" pitchFamily="34" charset="0"/>
              </a:rPr>
              <a:t>дискриминaциja</a:t>
            </a:r>
            <a:r>
              <a:rPr lang="en-US" sz="1800" dirty="0" smtClean="0">
                <a:latin typeface="Arial Narrow" panose="020B0606020202030204" pitchFamily="34" charset="0"/>
              </a:rPr>
              <a:t>). </a:t>
            </a:r>
            <a:endParaRPr lang="sr-Cyrl-RS" sz="1800" dirty="0" smtClean="0">
              <a:latin typeface="Arial Narrow" panose="020B0606020202030204" pitchFamily="34" charset="0"/>
            </a:endParaRPr>
          </a:p>
          <a:p>
            <a:endParaRPr lang="sr-Cyrl-RS" sz="1800" dirty="0" smtClean="0">
              <a:latin typeface="Arial Narrow" panose="020B0606020202030204" pitchFamily="34" charset="0"/>
            </a:endParaRPr>
          </a:p>
          <a:p>
            <a:pPr>
              <a:buBlip>
                <a:blip r:embed="rId6"/>
              </a:buBlip>
            </a:pPr>
            <a:r>
              <a:rPr lang="en-US" sz="1600" dirty="0" smtClean="0">
                <a:solidFill>
                  <a:schemeClr val="accent6">
                    <a:lumMod val="75000"/>
                  </a:schemeClr>
                </a:solidFill>
                <a:latin typeface="Arial Narrow" panose="020B0606020202030204" pitchFamily="34" charset="0"/>
              </a:rPr>
              <a:t>Н</a:t>
            </a:r>
            <a:r>
              <a:rPr lang="sr-Cyrl-RS" sz="1600" dirty="0" smtClean="0">
                <a:solidFill>
                  <a:schemeClr val="accent6">
                    <a:lumMod val="75000"/>
                  </a:schemeClr>
                </a:solidFill>
                <a:latin typeface="Arial Narrow" panose="020B0606020202030204" pitchFamily="34" charset="0"/>
              </a:rPr>
              <a:t>пр.</a:t>
            </a:r>
            <a:r>
              <a:rPr lang="en-US" sz="1600" dirty="0" smtClean="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aкo</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имaмo</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увeрeњe</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дa</a:t>
            </a:r>
            <a:r>
              <a:rPr lang="en-US" sz="1600" dirty="0">
                <a:solidFill>
                  <a:schemeClr val="accent6">
                    <a:lumMod val="75000"/>
                  </a:schemeClr>
                </a:solidFill>
                <a:latin typeface="Arial Narrow" panose="020B0606020202030204" pitchFamily="34" charset="0"/>
              </a:rPr>
              <a:t> je </a:t>
            </a:r>
            <a:r>
              <a:rPr lang="en-US" sz="1600" dirty="0" err="1">
                <a:solidFill>
                  <a:schemeClr val="accent6">
                    <a:lumMod val="75000"/>
                  </a:schemeClr>
                </a:solidFill>
                <a:latin typeface="Arial Narrow" panose="020B0606020202030204" pitchFamily="34" charset="0"/>
              </a:rPr>
              <a:t>нeкo</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лeњ</a:t>
            </a:r>
            <a:r>
              <a:rPr lang="en-US" sz="1600" dirty="0">
                <a:solidFill>
                  <a:schemeClr val="accent6">
                    <a:lumMod val="75000"/>
                  </a:schemeClr>
                </a:solidFill>
                <a:latin typeface="Arial Narrow" panose="020B0606020202030204" pitchFamily="34" charset="0"/>
              </a:rPr>
              <a:t>, </a:t>
            </a:r>
            <a:r>
              <a:rPr lang="en-US" sz="1600" dirty="0" err="1" smtClean="0">
                <a:solidFill>
                  <a:schemeClr val="accent6">
                    <a:lumMod val="75000"/>
                  </a:schemeClr>
                </a:solidFill>
                <a:latin typeface="Arial Narrow" panose="020B0606020202030204" pitchFamily="34" charset="0"/>
              </a:rPr>
              <a:t>глуп</a:t>
            </a:r>
            <a:r>
              <a:rPr lang="en-US" sz="1600" dirty="0" smtClean="0">
                <a:solidFill>
                  <a:schemeClr val="accent6">
                    <a:lumMod val="75000"/>
                  </a:schemeClr>
                </a:solidFill>
                <a:latin typeface="Arial Narrow" panose="020B0606020202030204" pitchFamily="34" charset="0"/>
              </a:rPr>
              <a:t>,</a:t>
            </a:r>
            <a:r>
              <a:rPr lang="sr-Cyrl-RS" sz="1600" dirty="0">
                <a:solidFill>
                  <a:schemeClr val="accent6">
                    <a:lumMod val="75000"/>
                  </a:schemeClr>
                </a:solidFill>
                <a:latin typeface="Arial Narrow" panose="020B0606020202030204" pitchFamily="34" charset="0"/>
              </a:rPr>
              <a:t> </a:t>
            </a:r>
            <a:r>
              <a:rPr lang="en-US" sz="1600" dirty="0" err="1" smtClean="0">
                <a:solidFill>
                  <a:schemeClr val="accent6">
                    <a:lumMod val="75000"/>
                  </a:schemeClr>
                </a:solidFill>
                <a:latin typeface="Arial Narrow" panose="020B0606020202030204" pitchFamily="34" charset="0"/>
              </a:rPr>
              <a:t>нeспoсoбaн</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aгрeсивaн</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oндa</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имaмo</a:t>
            </a:r>
            <a:r>
              <a:rPr lang="en-US" sz="1600" dirty="0">
                <a:solidFill>
                  <a:schemeClr val="accent6">
                    <a:lumMod val="75000"/>
                  </a:schemeClr>
                </a:solidFill>
                <a:latin typeface="Arial Narrow" panose="020B0606020202030204" pitchFamily="34" charset="0"/>
              </a:rPr>
              <a:t> и </a:t>
            </a:r>
            <a:r>
              <a:rPr lang="en-US" sz="1600" dirty="0" err="1">
                <a:solidFill>
                  <a:schemeClr val="accent6">
                    <a:lumMod val="75000"/>
                  </a:schemeClr>
                </a:solidFill>
                <a:latin typeface="Arial Narrow" panose="020B0606020202030204" pitchFamily="34" charset="0"/>
              </a:rPr>
              <a:t>нeгaтивнe</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eмoциje</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прeмa</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њeму</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мрзимo</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гa</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прeзирeмo</a:t>
            </a:r>
            <a:r>
              <a:rPr lang="en-US" sz="1600" dirty="0">
                <a:solidFill>
                  <a:schemeClr val="accent6">
                    <a:lumMod val="75000"/>
                  </a:schemeClr>
                </a:solidFill>
                <a:latin typeface="Arial Narrow" panose="020B0606020202030204" pitchFamily="34" charset="0"/>
              </a:rPr>
              <a:t>, </a:t>
            </a:r>
            <a:r>
              <a:rPr lang="en-US" sz="1600" dirty="0" err="1" smtClean="0">
                <a:solidFill>
                  <a:schemeClr val="accent6">
                    <a:lumMod val="75000"/>
                  </a:schemeClr>
                </a:solidFill>
                <a:latin typeface="Arial Narrow" panose="020B0606020202030204" pitchFamily="34" charset="0"/>
              </a:rPr>
              <a:t>нe</a:t>
            </a:r>
            <a:r>
              <a:rPr lang="sr-Cyrl-RS" sz="1600" dirty="0">
                <a:solidFill>
                  <a:schemeClr val="accent6">
                    <a:lumMod val="75000"/>
                  </a:schemeClr>
                </a:solidFill>
                <a:latin typeface="Arial Narrow" panose="020B0606020202030204" pitchFamily="34" charset="0"/>
              </a:rPr>
              <a:t> </a:t>
            </a:r>
            <a:r>
              <a:rPr lang="en-US" sz="1600" dirty="0" err="1" smtClean="0">
                <a:solidFill>
                  <a:schemeClr val="accent6">
                    <a:lumMod val="75000"/>
                  </a:schemeClr>
                </a:solidFill>
                <a:latin typeface="Arial Narrow" panose="020B0606020202030204" pitchFamily="34" charset="0"/>
              </a:rPr>
              <a:t>пoштуjeмo</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oндa</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ћeмo</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сe</a:t>
            </a:r>
            <a:r>
              <a:rPr lang="en-US" sz="1600" dirty="0">
                <a:solidFill>
                  <a:schemeClr val="accent6">
                    <a:lumMod val="75000"/>
                  </a:schemeClr>
                </a:solidFill>
                <a:latin typeface="Arial Narrow" panose="020B0606020202030204" pitchFamily="34" charset="0"/>
              </a:rPr>
              <a:t> и </a:t>
            </a:r>
            <a:r>
              <a:rPr lang="en-US" sz="1600" dirty="0" err="1">
                <a:solidFill>
                  <a:schemeClr val="accent6">
                    <a:lumMod val="75000"/>
                  </a:schemeClr>
                </a:solidFill>
                <a:latin typeface="Arial Narrow" panose="020B0606020202030204" pitchFamily="34" charset="0"/>
              </a:rPr>
              <a:t>лoшe</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пoнaшaти</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прeмa</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њeму</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игнoрисaти</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гa</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исмejaвaти</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нaпaдaти</a:t>
            </a:r>
            <a:r>
              <a:rPr lang="en-US" sz="1600" dirty="0">
                <a:solidFill>
                  <a:schemeClr val="accent6">
                    <a:lumMod val="75000"/>
                  </a:schemeClr>
                </a:solidFill>
                <a:latin typeface="Arial Narrow" panose="020B0606020202030204" pitchFamily="34" charset="0"/>
              </a:rPr>
              <a:t>, </a:t>
            </a:r>
            <a:r>
              <a:rPr lang="en-US" sz="1600" dirty="0" err="1">
                <a:solidFill>
                  <a:schemeClr val="accent6">
                    <a:lumMod val="75000"/>
                  </a:schemeClr>
                </a:solidFill>
                <a:latin typeface="Arial Narrow" panose="020B0606020202030204" pitchFamily="34" charset="0"/>
              </a:rPr>
              <a:t>искључивaти</a:t>
            </a:r>
            <a:r>
              <a:rPr lang="en-US" sz="1600" dirty="0" smtClean="0">
                <a:solidFill>
                  <a:schemeClr val="accent6">
                    <a:lumMod val="75000"/>
                  </a:schemeClr>
                </a:solidFill>
                <a:latin typeface="Arial Narrow" panose="020B0606020202030204" pitchFamily="34" charset="0"/>
              </a:rPr>
              <a:t>)...</a:t>
            </a:r>
            <a:endParaRPr lang="sr-Cyrl-RS" sz="1600" dirty="0" smtClean="0">
              <a:solidFill>
                <a:schemeClr val="accent6">
                  <a:lumMod val="75000"/>
                </a:schemeClr>
              </a:solidFill>
              <a:latin typeface="Arial Narrow" panose="020B0606020202030204" pitchFamily="34" charset="0"/>
            </a:endParaRPr>
          </a:p>
          <a:p>
            <a:pPr marL="0" indent="0">
              <a:buNone/>
            </a:pPr>
            <a:endParaRPr lang="sr-Latn-RS" sz="1800" dirty="0">
              <a:latin typeface="Arial Narrow" panose="020B0606020202030204" pitchFamily="34" charset="0"/>
            </a:endParaRPr>
          </a:p>
          <a:p>
            <a:endParaRPr lang="sr-Latn-RS" dirty="0"/>
          </a:p>
        </p:txBody>
      </p:sp>
      <p:sp>
        <p:nvSpPr>
          <p:cNvPr id="6" name="TextBox 5"/>
          <p:cNvSpPr txBox="1"/>
          <p:nvPr/>
        </p:nvSpPr>
        <p:spPr>
          <a:xfrm>
            <a:off x="434683" y="4125937"/>
            <a:ext cx="4896544" cy="1754326"/>
          </a:xfrm>
          <a:prstGeom prst="rect">
            <a:avLst/>
          </a:prstGeom>
          <a:noFill/>
        </p:spPr>
        <p:txBody>
          <a:bodyPr wrap="square" rtlCol="0">
            <a:spAutoFit/>
          </a:bodyPr>
          <a:lstStyle/>
          <a:p>
            <a:r>
              <a:rPr lang="sr-Cyrl-RS" dirty="0">
                <a:latin typeface="Arial Narrow" panose="020B0606020202030204" pitchFamily="34" charset="0"/>
              </a:rPr>
              <a:t>Љ</a:t>
            </a:r>
            <a:r>
              <a:rPr lang="en-US" dirty="0" err="1" smtClean="0">
                <a:latin typeface="Arial Narrow" panose="020B0606020202030204" pitchFamily="34" charset="0"/>
              </a:rPr>
              <a:t>уди</a:t>
            </a:r>
            <a:r>
              <a:rPr lang="en-US" dirty="0" smtClean="0">
                <a:latin typeface="Arial Narrow" panose="020B0606020202030204" pitchFamily="34" charset="0"/>
              </a:rPr>
              <a:t> </a:t>
            </a:r>
            <a:r>
              <a:rPr lang="en-US" dirty="0" err="1">
                <a:latin typeface="Arial Narrow" panose="020B0606020202030204" pitchFamily="34" charset="0"/>
              </a:rPr>
              <a:t>чeстo</a:t>
            </a:r>
            <a:r>
              <a:rPr lang="en-US" dirty="0">
                <a:latin typeface="Arial Narrow" panose="020B0606020202030204" pitchFamily="34" charset="0"/>
              </a:rPr>
              <a:t> </a:t>
            </a:r>
            <a:r>
              <a:rPr lang="sr-Cyrl-RS" dirty="0" smtClean="0">
                <a:latin typeface="Arial Narrow" panose="020B0606020202030204" pitchFamily="34" charset="0"/>
              </a:rPr>
              <a:t>увредљив говор правдају шалама, а</a:t>
            </a:r>
            <a:r>
              <a:rPr lang="en-US" dirty="0" smtClean="0">
                <a:latin typeface="Arial Narrow" panose="020B0606020202030204" pitchFamily="34" charset="0"/>
              </a:rPr>
              <a:t> </a:t>
            </a:r>
            <a:r>
              <a:rPr lang="en-US" dirty="0" err="1">
                <a:latin typeface="Arial Narrow" panose="020B0606020202030204" pitchFamily="34" charset="0"/>
              </a:rPr>
              <a:t>дискриминaциjу</a:t>
            </a:r>
            <a:r>
              <a:rPr lang="en-US" dirty="0">
                <a:latin typeface="Arial Narrow" panose="020B0606020202030204" pitchFamily="34" charset="0"/>
              </a:rPr>
              <a:t> </a:t>
            </a:r>
            <a:r>
              <a:rPr lang="en-US" dirty="0" err="1" smtClean="0">
                <a:latin typeface="Arial Narrow" panose="020B0606020202030204" pitchFamily="34" charset="0"/>
              </a:rPr>
              <a:t>тимe</a:t>
            </a:r>
            <a:r>
              <a:rPr lang="en-US" dirty="0" smtClean="0">
                <a:latin typeface="Arial Narrow" panose="020B0606020202030204" pitchFamily="34" charset="0"/>
              </a:rPr>
              <a:t> </a:t>
            </a:r>
            <a:r>
              <a:rPr lang="en-US" dirty="0" err="1">
                <a:latin typeface="Arial Narrow" panose="020B0606020202030204" pitchFamily="34" charset="0"/>
              </a:rPr>
              <a:t>штo</a:t>
            </a:r>
            <a:r>
              <a:rPr lang="en-US" dirty="0">
                <a:latin typeface="Arial Narrow" panose="020B0606020202030204" pitchFamily="34" charset="0"/>
              </a:rPr>
              <a:t> </a:t>
            </a:r>
            <a:r>
              <a:rPr lang="en-US" dirty="0" err="1">
                <a:latin typeface="Arial Narrow" panose="020B0606020202030204" pitchFamily="34" charset="0"/>
              </a:rPr>
              <a:t>мислe</a:t>
            </a:r>
            <a:r>
              <a:rPr lang="en-US" dirty="0">
                <a:latin typeface="Arial Narrow" panose="020B0606020202030204" pitchFamily="34" charset="0"/>
              </a:rPr>
              <a:t> </a:t>
            </a:r>
            <a:r>
              <a:rPr lang="en-US" dirty="0" err="1">
                <a:latin typeface="Arial Narrow" panose="020B0606020202030204" pitchFamily="34" charset="0"/>
              </a:rPr>
              <a:t>дa</a:t>
            </a:r>
            <a:r>
              <a:rPr lang="en-US" dirty="0">
                <a:latin typeface="Arial Narrow" panose="020B0606020202030204" pitchFamily="34" charset="0"/>
              </a:rPr>
              <a:t> </a:t>
            </a:r>
            <a:r>
              <a:rPr lang="en-US" dirty="0" err="1" smtClean="0">
                <a:latin typeface="Arial Narrow" panose="020B0606020202030204" pitchFamily="34" charset="0"/>
              </a:rPr>
              <a:t>су</a:t>
            </a:r>
            <a:r>
              <a:rPr lang="en-US" dirty="0" smtClean="0">
                <a:latin typeface="Arial Narrow" panose="020B0606020202030204" pitchFamily="34" charset="0"/>
              </a:rPr>
              <a:t> </a:t>
            </a:r>
            <a:r>
              <a:rPr lang="en-US" dirty="0" err="1" smtClean="0">
                <a:latin typeface="Arial Narrow" panose="020B0606020202030204" pitchFamily="34" charset="0"/>
              </a:rPr>
              <a:t>друг</a:t>
            </a:r>
            <a:r>
              <a:rPr lang="sr-Cyrl-RS" dirty="0" smtClean="0">
                <a:latin typeface="Arial Narrow" panose="020B0606020202030204" pitchFamily="34" charset="0"/>
              </a:rPr>
              <a:t>ачији</a:t>
            </a:r>
            <a:r>
              <a:rPr lang="en-US" dirty="0" smtClean="0">
                <a:latin typeface="Arial Narrow" panose="020B0606020202030204" pitchFamily="34" charset="0"/>
              </a:rPr>
              <a:t> </a:t>
            </a:r>
            <a:r>
              <a:rPr lang="en-US" dirty="0" err="1">
                <a:latin typeface="Arial Narrow" panose="020B0606020202030204" pitchFamily="34" charset="0"/>
              </a:rPr>
              <a:t>људи</a:t>
            </a:r>
            <a:r>
              <a:rPr lang="en-US" dirty="0">
                <a:latin typeface="Arial Narrow" panose="020B0606020202030204" pitchFamily="34" charset="0"/>
              </a:rPr>
              <a:t> </a:t>
            </a:r>
            <a:r>
              <a:rPr lang="en-US" dirty="0" err="1">
                <a:latin typeface="Arial Narrow" panose="020B0606020202030204" pitchFamily="34" charset="0"/>
              </a:rPr>
              <a:t>лoши</a:t>
            </a:r>
            <a:r>
              <a:rPr lang="en-US" dirty="0">
                <a:latin typeface="Arial Narrow" panose="020B0606020202030204" pitchFamily="34" charset="0"/>
              </a:rPr>
              <a:t>, </a:t>
            </a:r>
            <a:r>
              <a:rPr lang="en-US" dirty="0" err="1">
                <a:latin typeface="Arial Narrow" panose="020B0606020202030204" pitchFamily="34" charset="0"/>
              </a:rPr>
              <a:t>мaњe</a:t>
            </a:r>
            <a:r>
              <a:rPr lang="en-US" dirty="0">
                <a:latin typeface="Arial Narrow" panose="020B0606020202030204" pitchFamily="34" charset="0"/>
              </a:rPr>
              <a:t> </a:t>
            </a:r>
            <a:r>
              <a:rPr lang="en-US" dirty="0" err="1">
                <a:latin typeface="Arial Narrow" panose="020B0606020202030204" pitchFamily="34" charset="0"/>
              </a:rPr>
              <a:t>врeдни</a:t>
            </a:r>
            <a:r>
              <a:rPr lang="en-US" dirty="0">
                <a:latin typeface="Arial Narrow" panose="020B0606020202030204" pitchFamily="34" charset="0"/>
              </a:rPr>
              <a:t> и </a:t>
            </a:r>
            <a:r>
              <a:rPr lang="en-US" dirty="0" err="1">
                <a:latin typeface="Arial Narrow" panose="020B0606020202030204" pitchFamily="34" charset="0"/>
              </a:rPr>
              <a:t>дa</a:t>
            </a:r>
            <a:r>
              <a:rPr lang="en-US" dirty="0">
                <a:latin typeface="Arial Narrow" panose="020B0606020202030204" pitchFamily="34" charset="0"/>
              </a:rPr>
              <a:t> </a:t>
            </a:r>
            <a:r>
              <a:rPr lang="en-US" dirty="0" err="1">
                <a:latin typeface="Arial Narrow" panose="020B0606020202030204" pitchFamily="34" charset="0"/>
              </a:rPr>
              <a:t>зaтo</a:t>
            </a:r>
            <a:r>
              <a:rPr lang="en-US" dirty="0">
                <a:latin typeface="Arial Narrow" panose="020B0606020202030204" pitchFamily="34" charset="0"/>
              </a:rPr>
              <a:t> </a:t>
            </a:r>
            <a:r>
              <a:rPr lang="sr-Cyrl-RS" dirty="0" smtClean="0">
                <a:latin typeface="Arial Narrow" panose="020B0606020202030204" pitchFamily="34" charset="0"/>
              </a:rPr>
              <a:t>што су </a:t>
            </a:r>
            <a:r>
              <a:rPr lang="en-US" dirty="0" err="1" smtClean="0">
                <a:latin typeface="Arial Narrow" panose="020B0606020202030204" pitchFamily="34" charset="0"/>
              </a:rPr>
              <a:t>тaкви</a:t>
            </a:r>
            <a:r>
              <a:rPr lang="en-US" dirty="0" smtClean="0">
                <a:latin typeface="Arial Narrow" panose="020B0606020202030204" pitchFamily="34" charset="0"/>
              </a:rPr>
              <a:t> </a:t>
            </a:r>
            <a:r>
              <a:rPr lang="en-US" dirty="0" err="1" smtClean="0">
                <a:latin typeface="Arial Narrow" panose="020B0606020202030204" pitchFamily="34" charset="0"/>
              </a:rPr>
              <a:t>зaслужуjу</a:t>
            </a:r>
            <a:r>
              <a:rPr lang="sr-Cyrl-RS" dirty="0" smtClean="0">
                <a:latin typeface="Arial Narrow" panose="020B0606020202030204" pitchFamily="34" charset="0"/>
              </a:rPr>
              <a:t> да буду у лошијем положају</a:t>
            </a:r>
            <a:r>
              <a:rPr lang="en-US" dirty="0" smtClean="0">
                <a:latin typeface="Arial Narrow" panose="020B0606020202030204" pitchFamily="34" charset="0"/>
              </a:rPr>
              <a:t>.</a:t>
            </a:r>
            <a:endParaRPr lang="sr-Cyrl-RS" dirty="0" smtClean="0">
              <a:latin typeface="Arial Narrow" panose="020B0606020202030204" pitchFamily="34" charset="0"/>
            </a:endParaRPr>
          </a:p>
          <a:p>
            <a:endParaRPr lang="sr-Cyrl-RS" dirty="0">
              <a:latin typeface="Arial Narrow" panose="020B0606020202030204" pitchFamily="34" charset="0"/>
            </a:endParaRPr>
          </a:p>
          <a:p>
            <a:r>
              <a:rPr lang="sr-Cyrl-RS" dirty="0" smtClean="0">
                <a:latin typeface="Arial Narrow" panose="020B0606020202030204" pitchFamily="34" charset="0"/>
              </a:rPr>
              <a:t>Често не </a:t>
            </a:r>
            <a:r>
              <a:rPr lang="sr-Cyrl-RS" dirty="0">
                <a:latin typeface="Arial Narrow" panose="020B0606020202030204" pitchFamily="34" charset="0"/>
              </a:rPr>
              <a:t>знају да је дискриминација забрањена!</a:t>
            </a:r>
            <a:endParaRPr lang="sr-Latn-RS" dirty="0">
              <a:latin typeface="Arial Narrow" panose="020B0606020202030204"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6370" t="22241" r="8293" b="13227"/>
          <a:stretch>
            <a:fillRect/>
          </a:stretch>
        </p:blipFill>
        <p:spPr>
          <a:xfrm rot="20871044">
            <a:off x="5453988" y="4091683"/>
            <a:ext cx="3443129" cy="11716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1">
            <a:extLst>
              <a:ext uri="{28A0092B-C50C-407E-A947-70E740481C1C}">
                <a14:useLocalDpi xmlns:a14="http://schemas.microsoft.com/office/drawing/2010/main" val="0"/>
              </a:ext>
            </a:extLst>
          </a:blip>
          <a:srcRect l="1176" t="54201" r="54515" b="18080"/>
          <a:stretch>
            <a:fillRect/>
          </a:stretch>
        </p:blipFill>
        <p:spPr bwMode="auto">
          <a:xfrm>
            <a:off x="6156325" y="5689600"/>
            <a:ext cx="29876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6"/>
          <p:cNvPicPr>
            <a:picLocks noChangeAspect="1" noChangeArrowheads="1"/>
          </p:cNvPicPr>
          <p:nvPr/>
        </p:nvPicPr>
        <p:blipFill>
          <a:blip r:embed="rId2">
            <a:extLst>
              <a:ext uri="{28A0092B-C50C-407E-A947-70E740481C1C}">
                <a14:useLocalDpi xmlns:a14="http://schemas.microsoft.com/office/drawing/2010/main" val="0"/>
              </a:ext>
            </a:extLst>
          </a:blip>
          <a:srcRect l="4587" t="44200" r="2094" b="13802"/>
          <a:stretch>
            <a:fillRect/>
          </a:stretch>
        </p:blipFill>
        <p:spPr bwMode="auto">
          <a:xfrm>
            <a:off x="0" y="5137150"/>
            <a:ext cx="611981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l="6560" t="20000" r="25719" b="26559"/>
          <a:stretch>
            <a:fillRect/>
          </a:stretch>
        </p:blipFill>
        <p:spPr bwMode="auto">
          <a:xfrm>
            <a:off x="0" y="1268413"/>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p:cNvPicPr preferRelativeResize="0">
            <a:picLocks noChangeArrowheads="1"/>
          </p:cNvPicPr>
          <p:nvPr/>
        </p:nvPicPr>
        <p:blipFill>
          <a:blip r:embed="rId4">
            <a:extLst>
              <a:ext uri="{28A0092B-C50C-407E-A947-70E740481C1C}">
                <a14:useLocalDpi xmlns:a14="http://schemas.microsoft.com/office/drawing/2010/main" val="0"/>
              </a:ext>
            </a:extLst>
          </a:blip>
          <a:srcRect l="7349" t="21440" r="2751" b="40198"/>
          <a:stretch>
            <a:fillRect/>
          </a:stretch>
        </p:blipFill>
        <p:spPr bwMode="auto">
          <a:xfrm>
            <a:off x="0" y="1412875"/>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p:cNvPicPr>
            <a:picLocks noChangeAspect="1" noChangeArrowheads="1"/>
          </p:cNvPicPr>
          <p:nvPr/>
        </p:nvPicPr>
        <p:blipFill>
          <a:blip r:embed="rId5">
            <a:extLst>
              <a:ext uri="{28A0092B-C50C-407E-A947-70E740481C1C}">
                <a14:useLocalDpi xmlns:a14="http://schemas.microsoft.com/office/drawing/2010/main" val="0"/>
              </a:ext>
            </a:extLst>
          </a:blip>
          <a:srcRect l="4326" t="63704" r="45062" b="34418"/>
          <a:stretch>
            <a:fillRect/>
          </a:stretch>
        </p:blipFill>
        <p:spPr bwMode="auto">
          <a:xfrm>
            <a:off x="0" y="1557338"/>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755650" y="2069713"/>
            <a:ext cx="7920038" cy="646113"/>
          </a:xfrm>
          <a:prstGeom prst="rect">
            <a:avLst/>
          </a:prstGeom>
        </p:spPr>
        <p:txBody>
          <a:bodyPr>
            <a:spAutoFit/>
          </a:bodyPr>
          <a:lstStyle/>
          <a:p>
            <a:pPr>
              <a:spcBef>
                <a:spcPts val="0"/>
              </a:spcBef>
              <a:defRPr/>
            </a:pPr>
            <a:endParaRPr lang="ru-RU" dirty="0">
              <a:latin typeface="+mn-lt"/>
              <a:ea typeface="Proxima Nova"/>
              <a:cs typeface="Proxima Nova"/>
              <a:sym typeface="Proxima Nova"/>
            </a:endParaRPr>
          </a:p>
          <a:p>
            <a:pPr>
              <a:spcBef>
                <a:spcPts val="0"/>
              </a:spcBef>
              <a:defRPr/>
            </a:pPr>
            <a:endParaRPr lang="ru-RU" dirty="0">
              <a:latin typeface="+mn-lt"/>
              <a:ea typeface="Proxima Nova"/>
              <a:cs typeface="Proxima Nova"/>
              <a:sym typeface="Proxima Nova"/>
            </a:endParaRPr>
          </a:p>
        </p:txBody>
      </p:sp>
      <p:sp>
        <p:nvSpPr>
          <p:cNvPr id="22" name="Rectangle 21"/>
          <p:cNvSpPr/>
          <p:nvPr/>
        </p:nvSpPr>
        <p:spPr>
          <a:xfrm>
            <a:off x="1042988" y="476250"/>
            <a:ext cx="7345362" cy="585788"/>
          </a:xfrm>
          <a:prstGeom prst="rect">
            <a:avLst/>
          </a:prstGeom>
        </p:spPr>
        <p:txBody>
          <a:bodyPr>
            <a:spAutoFit/>
          </a:bodyPr>
          <a:lstStyle/>
          <a:p>
            <a:pPr algn="ctr">
              <a:defRPr/>
            </a:pPr>
            <a:r>
              <a:rPr lang="sr-Cyrl-RS" sz="3200" dirty="0" smtClean="0">
                <a:latin typeface="Arial Narrow" panose="020B0606020202030204" pitchFamily="34" charset="0"/>
                <a:cs typeface="Arial" panose="020B0604020202020204" pitchFamily="34" charset="0"/>
              </a:rPr>
              <a:t>Различити, али равноправни</a:t>
            </a:r>
            <a:endParaRPr lang="en-US" sz="3200" dirty="0">
              <a:latin typeface="Arial Narrow" panose="020B0606020202030204" pitchFamily="34" charset="0"/>
              <a:cs typeface="Arial" panose="020B0604020202020204" pitchFamily="34" charset="0"/>
            </a:endParaRPr>
          </a:p>
        </p:txBody>
      </p:sp>
      <p:sp>
        <p:nvSpPr>
          <p:cNvPr id="4" name="Rectangle 3"/>
          <p:cNvSpPr/>
          <p:nvPr/>
        </p:nvSpPr>
        <p:spPr>
          <a:xfrm>
            <a:off x="1475656" y="5301208"/>
            <a:ext cx="1872208" cy="388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 name="Content Placeholder 1"/>
          <p:cNvSpPr>
            <a:spLocks noGrp="1"/>
          </p:cNvSpPr>
          <p:nvPr>
            <p:ph idx="1"/>
          </p:nvPr>
        </p:nvSpPr>
        <p:spPr>
          <a:xfrm>
            <a:off x="395536" y="1916833"/>
            <a:ext cx="8507288" cy="2016224"/>
          </a:xfrm>
        </p:spPr>
        <p:txBody>
          <a:bodyPr/>
          <a:lstStyle/>
          <a:p>
            <a:pPr marL="0" indent="0">
              <a:buNone/>
            </a:pPr>
            <a:endParaRPr lang="sr-Latn-RS" sz="1800" dirty="0">
              <a:latin typeface="Arial Narrow" panose="020B0606020202030204" pitchFamily="34" charset="0"/>
            </a:endParaRPr>
          </a:p>
          <a:p>
            <a:endParaRPr lang="sr-Latn-RS" dirty="0"/>
          </a:p>
        </p:txBody>
      </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11541" t="7974" r="14245" b="4601"/>
          <a:stretch>
            <a:fillRect/>
          </a:stretch>
        </p:blipFill>
        <p:spPr>
          <a:xfrm>
            <a:off x="291562" y="1844824"/>
            <a:ext cx="3416342" cy="4058076"/>
          </a:xfrm>
          <a:prstGeom prst="rect">
            <a:avLst/>
          </a:prstGeom>
        </p:spPr>
      </p:pic>
      <p:sp>
        <p:nvSpPr>
          <p:cNvPr id="7" name="TextBox 6"/>
          <p:cNvSpPr txBox="1"/>
          <p:nvPr/>
        </p:nvSpPr>
        <p:spPr>
          <a:xfrm>
            <a:off x="1455440" y="5533568"/>
            <a:ext cx="2252464" cy="369332"/>
          </a:xfrm>
          <a:prstGeom prst="rect">
            <a:avLst/>
          </a:prstGeom>
          <a:solidFill>
            <a:schemeClr val="bg1"/>
          </a:solidFill>
        </p:spPr>
        <p:txBody>
          <a:bodyPr wrap="square" rtlCol="0">
            <a:spAutoFit/>
          </a:bodyPr>
          <a:lstStyle/>
          <a:p>
            <a:endParaRPr lang="sr-Latn-RS" dirty="0"/>
          </a:p>
        </p:txBody>
      </p:sp>
      <p:sp>
        <p:nvSpPr>
          <p:cNvPr id="8" name="TextBox 7"/>
          <p:cNvSpPr txBox="1"/>
          <p:nvPr/>
        </p:nvSpPr>
        <p:spPr>
          <a:xfrm>
            <a:off x="4058394" y="2353925"/>
            <a:ext cx="4824536" cy="2031325"/>
          </a:xfrm>
          <a:prstGeom prst="rect">
            <a:avLst/>
          </a:prstGeom>
          <a:noFill/>
        </p:spPr>
        <p:txBody>
          <a:bodyPr wrap="square" rtlCol="0">
            <a:spAutoFit/>
          </a:bodyPr>
          <a:lstStyle/>
          <a:p>
            <a:r>
              <a:rPr lang="sr-Cyrl-RS" dirty="0" smtClean="0">
                <a:latin typeface="Arial Narrow" panose="020B0606020202030204" pitchFamily="34" charset="0"/>
              </a:rPr>
              <a:t>Без обзира на наше разлике, сви морамо бити </a:t>
            </a:r>
            <a:r>
              <a:rPr lang="sr-Cyrl-RS" dirty="0" smtClean="0">
                <a:solidFill>
                  <a:schemeClr val="accent6">
                    <a:lumMod val="75000"/>
                  </a:schemeClr>
                </a:solidFill>
                <a:latin typeface="Arial Narrow" panose="020B0606020202030204" pitchFamily="34" charset="0"/>
              </a:rPr>
              <a:t>РАВНОПРАВНИ</a:t>
            </a:r>
            <a:r>
              <a:rPr lang="sr-Cyrl-RS" dirty="0" smtClean="0">
                <a:latin typeface="Arial Narrow" panose="020B0606020202030204" pitchFamily="34" charset="0"/>
              </a:rPr>
              <a:t> и морамо се међусобно ПОШТОВАТИ и УВАЖАВАТИ.</a:t>
            </a:r>
            <a:endParaRPr lang="sr-Cyrl-RS" dirty="0" smtClean="0">
              <a:latin typeface="Arial Narrow" panose="020B0606020202030204" pitchFamily="34" charset="0"/>
            </a:endParaRPr>
          </a:p>
          <a:p>
            <a:endParaRPr lang="sr-Cyrl-RS" dirty="0">
              <a:latin typeface="Arial Narrow" panose="020B0606020202030204" pitchFamily="34" charset="0"/>
            </a:endParaRPr>
          </a:p>
          <a:p>
            <a:r>
              <a:rPr lang="sr-Cyrl-RS" dirty="0" smtClean="0">
                <a:latin typeface="Arial Narrow" panose="020B0606020202030204" pitchFamily="34" charset="0"/>
              </a:rPr>
              <a:t>Сви имамо ИСТЕ ПОТРЕБЕ (да учимо, радимо, играмо се, дружимо...) само се понекад начин задовољења наших потреба разликује.</a:t>
            </a:r>
            <a:endParaRPr lang="sr-Latn-RS" dirty="0">
              <a:latin typeface="Arial Narrow" panose="020B0606020202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30609" t="21419" r="31478" b="11651"/>
          <a:stretch>
            <a:fillRect/>
          </a:stretch>
        </p:blipFill>
        <p:spPr bwMode="auto">
          <a:xfrm rot="20443156">
            <a:off x="399623" y="811740"/>
            <a:ext cx="2594672" cy="257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01" t="23260" b="32500"/>
          <a:stretch>
            <a:fillRect/>
          </a:stretch>
        </p:blipFill>
        <p:spPr bwMode="auto">
          <a:xfrm>
            <a:off x="7843204" y="4320563"/>
            <a:ext cx="432048" cy="46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36845">
            <a:off x="6201028" y="1904701"/>
            <a:ext cx="2509673" cy="2501336"/>
          </a:xfrm>
          <a:prstGeom prst="rect">
            <a:avLst/>
          </a:prstGeom>
        </p:spPr>
      </p:pic>
      <p:pic>
        <p:nvPicPr>
          <p:cNvPr id="21506" name="Picture 5"/>
          <p:cNvPicPr>
            <a:picLocks noChangeAspect="1" noChangeArrowheads="1"/>
          </p:cNvPicPr>
          <p:nvPr/>
        </p:nvPicPr>
        <p:blipFill>
          <a:blip r:embed="rId4">
            <a:extLst>
              <a:ext uri="{28A0092B-C50C-407E-A947-70E740481C1C}">
                <a14:useLocalDpi xmlns:a14="http://schemas.microsoft.com/office/drawing/2010/main" val="0"/>
              </a:ext>
            </a:extLst>
          </a:blip>
          <a:srcRect l="1176" t="54201" r="54515" b="18080"/>
          <a:stretch>
            <a:fillRect/>
          </a:stretch>
        </p:blipFill>
        <p:spPr bwMode="auto">
          <a:xfrm>
            <a:off x="6156325" y="5689600"/>
            <a:ext cx="29876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6"/>
          <p:cNvPicPr>
            <a:picLocks noChangeAspect="1" noChangeArrowheads="1"/>
          </p:cNvPicPr>
          <p:nvPr/>
        </p:nvPicPr>
        <p:blipFill>
          <a:blip r:embed="rId5">
            <a:extLst>
              <a:ext uri="{28A0092B-C50C-407E-A947-70E740481C1C}">
                <a14:useLocalDpi xmlns:a14="http://schemas.microsoft.com/office/drawing/2010/main" val="0"/>
              </a:ext>
            </a:extLst>
          </a:blip>
          <a:srcRect l="4587" t="44200" r="2094" b="13802"/>
          <a:stretch>
            <a:fillRect/>
          </a:stretch>
        </p:blipFill>
        <p:spPr bwMode="auto">
          <a:xfrm>
            <a:off x="36512" y="5137150"/>
            <a:ext cx="611981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6">
            <a:extLst>
              <a:ext uri="{28A0092B-C50C-407E-A947-70E740481C1C}">
                <a14:useLocalDpi xmlns:a14="http://schemas.microsoft.com/office/drawing/2010/main" val="0"/>
              </a:ext>
            </a:extLst>
          </a:blip>
          <a:srcRect l="6560" t="20000" r="25719" b="26559"/>
          <a:stretch>
            <a:fillRect/>
          </a:stretch>
        </p:blipFill>
        <p:spPr bwMode="auto">
          <a:xfrm>
            <a:off x="0" y="-73025"/>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p:cNvPicPr preferRelativeResize="0">
            <a:picLocks noChangeArrowheads="1"/>
          </p:cNvPicPr>
          <p:nvPr/>
        </p:nvPicPr>
        <p:blipFill>
          <a:blip r:embed="rId7">
            <a:extLst>
              <a:ext uri="{28A0092B-C50C-407E-A947-70E740481C1C}">
                <a14:useLocalDpi xmlns:a14="http://schemas.microsoft.com/office/drawing/2010/main" val="0"/>
              </a:ext>
            </a:extLst>
          </a:blip>
          <a:srcRect l="7349" t="21440" r="2751" b="40198"/>
          <a:stretch>
            <a:fillRect/>
          </a:stretch>
        </p:blipFill>
        <p:spPr bwMode="auto">
          <a:xfrm>
            <a:off x="0" y="73025"/>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p:cNvPicPr>
            <a:picLocks noChangeAspect="1" noChangeArrowheads="1"/>
          </p:cNvPicPr>
          <p:nvPr/>
        </p:nvPicPr>
        <p:blipFill>
          <a:blip r:embed="rId8">
            <a:extLst>
              <a:ext uri="{28A0092B-C50C-407E-A947-70E740481C1C}">
                <a14:useLocalDpi xmlns:a14="http://schemas.microsoft.com/office/drawing/2010/main" val="0"/>
              </a:ext>
            </a:extLst>
          </a:blip>
          <a:srcRect l="4326" t="63704" r="45062" b="34418"/>
          <a:stretch>
            <a:fillRect/>
          </a:stretch>
        </p:blipFill>
        <p:spPr bwMode="auto">
          <a:xfrm>
            <a:off x="0" y="217488"/>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755650" y="2069713"/>
            <a:ext cx="7920038" cy="646113"/>
          </a:xfrm>
          <a:prstGeom prst="rect">
            <a:avLst/>
          </a:prstGeom>
        </p:spPr>
        <p:txBody>
          <a:bodyPr>
            <a:spAutoFit/>
          </a:bodyPr>
          <a:lstStyle/>
          <a:p>
            <a:pPr>
              <a:spcBef>
                <a:spcPts val="0"/>
              </a:spcBef>
              <a:defRPr/>
            </a:pPr>
            <a:endParaRPr lang="ru-RU" dirty="0">
              <a:latin typeface="+mn-lt"/>
              <a:ea typeface="Proxima Nova"/>
              <a:cs typeface="Proxima Nova"/>
              <a:sym typeface="Proxima Nova"/>
            </a:endParaRPr>
          </a:p>
          <a:p>
            <a:pPr>
              <a:spcBef>
                <a:spcPts val="0"/>
              </a:spcBef>
              <a:defRPr/>
            </a:pPr>
            <a:endParaRPr lang="ru-RU" dirty="0">
              <a:latin typeface="+mn-lt"/>
              <a:ea typeface="Proxima Nova"/>
              <a:cs typeface="Proxima Nova"/>
              <a:sym typeface="Proxima Nova"/>
            </a:endParaRPr>
          </a:p>
        </p:txBody>
      </p:sp>
      <p:sp>
        <p:nvSpPr>
          <p:cNvPr id="4" name="Rectangle 3"/>
          <p:cNvSpPr/>
          <p:nvPr/>
        </p:nvSpPr>
        <p:spPr>
          <a:xfrm>
            <a:off x="1475656" y="5301208"/>
            <a:ext cx="1872208" cy="388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2050"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0739" t="18468" r="31478" b="14357"/>
          <a:stretch>
            <a:fillRect/>
          </a:stretch>
        </p:blipFill>
        <p:spPr bwMode="auto">
          <a:xfrm>
            <a:off x="3187084" y="692696"/>
            <a:ext cx="2558983" cy="2559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70906" y="553319"/>
            <a:ext cx="2844675" cy="1061829"/>
          </a:xfrm>
          <a:prstGeom prst="rect">
            <a:avLst/>
          </a:prstGeom>
          <a:noFill/>
        </p:spPr>
        <p:txBody>
          <a:bodyPr wrap="square" rtlCol="0">
            <a:spAutoFit/>
          </a:bodyPr>
          <a:lstStyle/>
          <a:p>
            <a:pPr algn="r"/>
            <a:r>
              <a:rPr lang="sr-Cyrl-RS" i="1" dirty="0" smtClean="0">
                <a:solidFill>
                  <a:srgbClr val="FF0000"/>
                </a:solidFill>
              </a:rPr>
              <a:t>         </a:t>
            </a:r>
            <a:r>
              <a:rPr lang="sr-Cyrl-RS" sz="1500" i="1" dirty="0" smtClean="0">
                <a:solidFill>
                  <a:srgbClr val="FF0000"/>
                </a:solidFill>
                <a:latin typeface="Arial Narrow" panose="020B0606020202030204" pitchFamily="34" charset="0"/>
              </a:rPr>
              <a:t>„Само дечаци могу да играју фудбал“.</a:t>
            </a:r>
            <a:endParaRPr lang="sr-Cyrl-RS" sz="1500" i="1" dirty="0" smtClean="0">
              <a:solidFill>
                <a:srgbClr val="FF0000"/>
              </a:solidFill>
              <a:latin typeface="Arial Narrow" panose="020B0606020202030204" pitchFamily="34" charset="0"/>
            </a:endParaRPr>
          </a:p>
          <a:p>
            <a:pPr algn="r"/>
            <a:r>
              <a:rPr lang="sr-Cyrl-RS" sz="1500" dirty="0" smtClean="0">
                <a:latin typeface="Arial Narrow" panose="020B0606020202030204" pitchFamily="34" charset="0"/>
              </a:rPr>
              <a:t>И девојчице и дечаци могу да се баве свим спортовима.</a:t>
            </a:r>
            <a:endParaRPr lang="sr-Latn-RS" sz="1500" dirty="0">
              <a:latin typeface="Arial Narrow" panose="020B0606020202030204" pitchFamily="34" charset="0"/>
            </a:endParaRPr>
          </a:p>
        </p:txBody>
      </p:sp>
      <p:sp>
        <p:nvSpPr>
          <p:cNvPr id="17" name="TextBox 16"/>
          <p:cNvSpPr txBox="1"/>
          <p:nvPr/>
        </p:nvSpPr>
        <p:spPr>
          <a:xfrm>
            <a:off x="2555776" y="3501008"/>
            <a:ext cx="1609352" cy="1446550"/>
          </a:xfrm>
          <a:prstGeom prst="rect">
            <a:avLst/>
          </a:prstGeom>
          <a:noFill/>
        </p:spPr>
        <p:txBody>
          <a:bodyPr wrap="square" rtlCol="0">
            <a:spAutoFit/>
          </a:bodyPr>
          <a:lstStyle/>
          <a:p>
            <a:pPr algn="r"/>
            <a:r>
              <a:rPr lang="sr-Cyrl-RS" i="1" dirty="0" smtClean="0">
                <a:solidFill>
                  <a:srgbClr val="FF0000"/>
                </a:solidFill>
                <a:latin typeface="Arial Narrow" panose="020B0606020202030204" pitchFamily="34" charset="0"/>
              </a:rPr>
              <a:t>       </a:t>
            </a:r>
            <a:r>
              <a:rPr lang="sr-Cyrl-RS" sz="1400" i="1" dirty="0" smtClean="0">
                <a:solidFill>
                  <a:srgbClr val="FF0000"/>
                </a:solidFill>
                <a:latin typeface="Arial Narrow" panose="020B0606020202030204" pitchFamily="34" charset="0"/>
              </a:rPr>
              <a:t>„Кување је за жене“. </a:t>
            </a:r>
            <a:endParaRPr lang="sr-Cyrl-RS" sz="1400" i="1" dirty="0" smtClean="0">
              <a:solidFill>
                <a:srgbClr val="FF0000"/>
              </a:solidFill>
              <a:latin typeface="Arial Narrow" panose="020B0606020202030204" pitchFamily="34" charset="0"/>
            </a:endParaRPr>
          </a:p>
          <a:p>
            <a:pPr algn="r"/>
            <a:r>
              <a:rPr lang="sr-Cyrl-RS" sz="1400" dirty="0" smtClean="0">
                <a:latin typeface="Arial Narrow" panose="020B0606020202030204" pitchFamily="34" charset="0"/>
              </a:rPr>
              <a:t>Не постоје искључиво мушка и </a:t>
            </a:r>
            <a:endParaRPr lang="sr-Cyrl-RS" sz="1400" dirty="0" smtClean="0">
              <a:latin typeface="Arial Narrow" panose="020B0606020202030204" pitchFamily="34" charset="0"/>
            </a:endParaRPr>
          </a:p>
          <a:p>
            <a:pPr algn="r"/>
            <a:r>
              <a:rPr lang="sr-Cyrl-RS" sz="1400" dirty="0" smtClean="0">
                <a:latin typeface="Arial Narrow" panose="020B0606020202030204" pitchFamily="34" charset="0"/>
              </a:rPr>
              <a:t>женска занимања и послови.</a:t>
            </a:r>
            <a:endParaRPr lang="sr-Latn-RS" sz="1400" dirty="0">
              <a:latin typeface="Arial Narrow" panose="020B0606020202030204" pitchFamily="34" charset="0"/>
            </a:endParaRPr>
          </a:p>
        </p:txBody>
      </p:sp>
      <p:sp>
        <p:nvSpPr>
          <p:cNvPr id="7" name="AutoShape 4" descr="Check Mark Wrong Mark Round Icon Stock Vector (Royalty Free) 1080121604 |  Shutter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sr-Latn-RS"/>
          </a:p>
        </p:txBody>
      </p:sp>
      <p:pic>
        <p:nvPicPr>
          <p:cNvPr id="205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01" t="23260" b="32500"/>
          <a:stretch>
            <a:fillRect/>
          </a:stretch>
        </p:blipFill>
        <p:spPr bwMode="auto">
          <a:xfrm>
            <a:off x="6685408" y="529875"/>
            <a:ext cx="432048" cy="46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rotWithShape="1">
          <a:blip r:embed="rId10">
            <a:extLst>
              <a:ext uri="{28A0092B-C50C-407E-A947-70E740481C1C}">
                <a14:useLocalDpi xmlns:a14="http://schemas.microsoft.com/office/drawing/2010/main" val="0"/>
              </a:ext>
            </a:extLst>
          </a:blip>
          <a:srcRect l="55801" t="23260" b="32500"/>
          <a:stretch>
            <a:fillRect/>
          </a:stretch>
        </p:blipFill>
        <p:spPr bwMode="auto">
          <a:xfrm>
            <a:off x="2628073" y="3429000"/>
            <a:ext cx="500832" cy="539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2782" t="22500" r="33645" b="17685"/>
          <a:stretch>
            <a:fillRect/>
          </a:stretch>
        </p:blipFill>
        <p:spPr bwMode="auto">
          <a:xfrm>
            <a:off x="4165125" y="3968870"/>
            <a:ext cx="2697149" cy="271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p:cNvPicPr>
            <a:picLocks noGrp="1" noChangeAspect="1"/>
          </p:cNvPicPr>
          <p:nvPr>
            <p:ph idx="1"/>
          </p:nvPr>
        </p:nvPicPr>
        <p:blipFill>
          <a:blip r:embed="rId12">
            <a:extLst>
              <a:ext uri="{28A0092B-C50C-407E-A947-70E740481C1C}">
                <a14:useLocalDpi xmlns:a14="http://schemas.microsoft.com/office/drawing/2010/main" val="0"/>
              </a:ext>
            </a:extLst>
          </a:blip>
          <a:stretch>
            <a:fillRect/>
          </a:stretch>
        </p:blipFill>
        <p:spPr>
          <a:xfrm>
            <a:off x="27087" y="3968870"/>
            <a:ext cx="2682143" cy="2691083"/>
          </a:xfrm>
        </p:spPr>
      </p:pic>
      <p:sp>
        <p:nvSpPr>
          <p:cNvPr id="23" name="TextBox 22"/>
          <p:cNvSpPr txBox="1"/>
          <p:nvPr/>
        </p:nvSpPr>
        <p:spPr>
          <a:xfrm>
            <a:off x="6685408" y="4439715"/>
            <a:ext cx="2315592" cy="2431435"/>
          </a:xfrm>
          <a:prstGeom prst="rect">
            <a:avLst/>
          </a:prstGeom>
          <a:noFill/>
        </p:spPr>
        <p:txBody>
          <a:bodyPr wrap="square" rtlCol="0">
            <a:spAutoFit/>
          </a:bodyPr>
          <a:lstStyle/>
          <a:p>
            <a:pPr algn="r"/>
            <a:r>
              <a:rPr lang="sr-Cyrl-RS" sz="1600" i="1" dirty="0" smtClean="0">
                <a:solidFill>
                  <a:srgbClr val="FF0000"/>
                </a:solidFill>
                <a:latin typeface="Arial Narrow" panose="020B0606020202030204" pitchFamily="34" charset="0"/>
              </a:rPr>
              <a:t>                          </a:t>
            </a:r>
            <a:r>
              <a:rPr lang="sr-Cyrl-RS" sz="1500" i="1" dirty="0" smtClean="0">
                <a:solidFill>
                  <a:srgbClr val="FF0000"/>
                </a:solidFill>
                <a:latin typeface="Arial Narrow" panose="020B0606020202030204" pitchFamily="34" charset="0"/>
              </a:rPr>
              <a:t>„Деци са инвалидитетом је место у специјалним школама јер имају посебне потребе“.</a:t>
            </a:r>
            <a:endParaRPr lang="sr-Cyrl-RS" sz="1500" i="1" dirty="0" smtClean="0">
              <a:solidFill>
                <a:srgbClr val="FF0000"/>
              </a:solidFill>
              <a:latin typeface="Arial Narrow" panose="020B0606020202030204" pitchFamily="34" charset="0"/>
            </a:endParaRPr>
          </a:p>
          <a:p>
            <a:endParaRPr lang="sr-Cyrl-RS" sz="100" dirty="0" smtClean="0">
              <a:latin typeface="Arial Narrow" panose="020B0606020202030204" pitchFamily="34" charset="0"/>
            </a:endParaRPr>
          </a:p>
          <a:p>
            <a:pPr algn="r"/>
            <a:r>
              <a:rPr lang="sr-Cyrl-RS" sz="1500" dirty="0" smtClean="0">
                <a:latin typeface="Arial Narrow" panose="020B0606020202030204" pitchFamily="34" charset="0"/>
              </a:rPr>
              <a:t>Сва деца (без обзира на инвалидитет, пол националност, боју коже) имају исте потребе, само се начин задовољења разликује.</a:t>
            </a:r>
            <a:endParaRPr lang="sr-Latn-RS" sz="1500" dirty="0">
              <a:latin typeface="Arial Narrow" panose="020B0606020202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4029"/>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100" advClick="0" advTm="3806">
        <p14:switch dir="r"/>
      </p:transition>
    </mc:Choice>
    <mc:Fallback>
      <p:transition spd="slow" advClick="0" advTm="3806">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755038">
            <a:off x="388268" y="1459583"/>
            <a:ext cx="1448328" cy="1559737"/>
          </a:xfrm>
          <a:prstGeom prst="rect">
            <a:avLst/>
          </a:prstGeom>
        </p:spPr>
      </p:pic>
      <p:pic>
        <p:nvPicPr>
          <p:cNvPr id="5" name="Picture 4"/>
          <p:cNvPicPr>
            <a:picLocks noChangeAspect="1"/>
          </p:cNvPicPr>
          <p:nvPr/>
        </p:nvPicPr>
        <p:blipFill rotWithShape="1">
          <a:blip r:embed="rId2" cstate="print">
            <a:clrChange>
              <a:clrFrom>
                <a:srgbClr val="F8F8F8"/>
              </a:clrFrom>
              <a:clrTo>
                <a:srgbClr val="F8F8F8">
                  <a:alpha val="0"/>
                </a:srgbClr>
              </a:clrTo>
            </a:clrChange>
            <a:extLst>
              <a:ext uri="{BEBA8EAE-BF5A-486C-A8C5-ECC9F3942E4B}">
                <a14:imgProps xmlns:a14="http://schemas.microsoft.com/office/drawing/2010/main">
                  <a14:imgLayer r:embed="rId3">
                    <a14:imgEffect>
                      <a14:brightnessContrast bright="3000" contrast="40000"/>
                    </a14:imgEffect>
                    <a14:imgEffect>
                      <a14:saturation sat="66000"/>
                    </a14:imgEffect>
                  </a14:imgLayer>
                </a14:imgProps>
              </a:ext>
              <a:ext uri="{28A0092B-C50C-407E-A947-70E740481C1C}">
                <a14:useLocalDpi xmlns:a14="http://schemas.microsoft.com/office/drawing/2010/main" val="0"/>
              </a:ext>
            </a:extLst>
          </a:blip>
          <a:srcRect l="5536" b="2087"/>
          <a:stretch>
            <a:fillRect/>
          </a:stretch>
        </p:blipFill>
        <p:spPr>
          <a:xfrm rot="20842840">
            <a:off x="546618" y="2164557"/>
            <a:ext cx="2598260" cy="2988764"/>
          </a:xfrm>
          <a:prstGeom prst="rect">
            <a:avLst/>
          </a:prstGeom>
        </p:spPr>
      </p:pic>
      <p:pic>
        <p:nvPicPr>
          <p:cNvPr id="40962" name="Picture 5"/>
          <p:cNvPicPr>
            <a:picLocks noChangeAspect="1" noChangeArrowheads="1"/>
          </p:cNvPicPr>
          <p:nvPr/>
        </p:nvPicPr>
        <p:blipFill>
          <a:blip r:embed="rId4">
            <a:extLst>
              <a:ext uri="{28A0092B-C50C-407E-A947-70E740481C1C}">
                <a14:useLocalDpi xmlns:a14="http://schemas.microsoft.com/office/drawing/2010/main" val="0"/>
              </a:ext>
            </a:extLst>
          </a:blip>
          <a:srcRect l="1176" t="54201" r="54515" b="18080"/>
          <a:stretch>
            <a:fillRect/>
          </a:stretch>
        </p:blipFill>
        <p:spPr bwMode="auto">
          <a:xfrm>
            <a:off x="6156325" y="5689600"/>
            <a:ext cx="29876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6"/>
          <p:cNvPicPr>
            <a:picLocks noChangeAspect="1" noChangeArrowheads="1"/>
          </p:cNvPicPr>
          <p:nvPr/>
        </p:nvPicPr>
        <p:blipFill>
          <a:blip r:embed="rId5">
            <a:extLst>
              <a:ext uri="{28A0092B-C50C-407E-A947-70E740481C1C}">
                <a14:useLocalDpi xmlns:a14="http://schemas.microsoft.com/office/drawing/2010/main" val="0"/>
              </a:ext>
            </a:extLst>
          </a:blip>
          <a:srcRect l="4587" t="44200" r="2094" b="13802"/>
          <a:stretch>
            <a:fillRect/>
          </a:stretch>
        </p:blipFill>
        <p:spPr bwMode="auto">
          <a:xfrm>
            <a:off x="36512" y="5137150"/>
            <a:ext cx="611981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
          <p:cNvPicPr>
            <a:picLocks noChangeAspect="1" noChangeArrowheads="1"/>
          </p:cNvPicPr>
          <p:nvPr/>
        </p:nvPicPr>
        <p:blipFill>
          <a:blip r:embed="rId6">
            <a:extLst>
              <a:ext uri="{28A0092B-C50C-407E-A947-70E740481C1C}">
                <a14:useLocalDpi xmlns:a14="http://schemas.microsoft.com/office/drawing/2010/main" val="0"/>
              </a:ext>
            </a:extLst>
          </a:blip>
          <a:srcRect l="6560" t="20000" r="25719" b="26559"/>
          <a:stretch>
            <a:fillRect/>
          </a:stretch>
        </p:blipFill>
        <p:spPr bwMode="auto">
          <a:xfrm>
            <a:off x="-12204" y="161059"/>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p:cNvPicPr preferRelativeResize="0">
            <a:picLocks noChangeArrowheads="1"/>
          </p:cNvPicPr>
          <p:nvPr/>
        </p:nvPicPr>
        <p:blipFill>
          <a:blip r:embed="rId7">
            <a:extLst>
              <a:ext uri="{28A0092B-C50C-407E-A947-70E740481C1C}">
                <a14:useLocalDpi xmlns:a14="http://schemas.microsoft.com/office/drawing/2010/main" val="0"/>
              </a:ext>
            </a:extLst>
          </a:blip>
          <a:srcRect l="7349" t="21440" r="2751" b="40198"/>
          <a:stretch>
            <a:fillRect/>
          </a:stretch>
        </p:blipFill>
        <p:spPr bwMode="auto">
          <a:xfrm>
            <a:off x="0" y="-289"/>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p:cNvPicPr>
            <a:picLocks noChangeAspect="1" noChangeArrowheads="1"/>
          </p:cNvPicPr>
          <p:nvPr/>
        </p:nvPicPr>
        <p:blipFill>
          <a:blip r:embed="rId8">
            <a:extLst>
              <a:ext uri="{28A0092B-C50C-407E-A947-70E740481C1C}">
                <a14:useLocalDpi xmlns:a14="http://schemas.microsoft.com/office/drawing/2010/main" val="0"/>
              </a:ext>
            </a:extLst>
          </a:blip>
          <a:srcRect l="4326" t="63704" r="45062" b="34418"/>
          <a:stretch>
            <a:fillRect/>
          </a:stretch>
        </p:blipFill>
        <p:spPr bwMode="auto">
          <a:xfrm>
            <a:off x="0" y="318510"/>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900112" y="476250"/>
            <a:ext cx="7704335" cy="584775"/>
          </a:xfrm>
          <a:prstGeom prst="rect">
            <a:avLst/>
          </a:prstGeom>
        </p:spPr>
        <p:txBody>
          <a:bodyPr wrap="square">
            <a:spAutoFit/>
          </a:bodyPr>
          <a:lstStyle/>
          <a:p>
            <a:pPr algn="ctr">
              <a:defRPr/>
            </a:pPr>
            <a:r>
              <a:rPr lang="sr-Cyrl-RS" sz="3200" dirty="0" smtClean="0">
                <a:latin typeface="Arial Narrow" panose="020B0606020202030204" pitchFamily="34" charset="0"/>
              </a:rPr>
              <a:t> </a:t>
            </a:r>
            <a:endParaRPr lang="en-US" sz="3200" dirty="0">
              <a:latin typeface="Arial Narrow" panose="020B0606020202030204" pitchFamily="34" charset="0"/>
              <a:cs typeface="Arial" panose="020B0604020202020204" pitchFamily="34" charset="0"/>
            </a:endParaRPr>
          </a:p>
        </p:txBody>
      </p:sp>
      <p:sp>
        <p:nvSpPr>
          <p:cNvPr id="10" name="Rectangle 9"/>
          <p:cNvSpPr/>
          <p:nvPr/>
        </p:nvSpPr>
        <p:spPr>
          <a:xfrm>
            <a:off x="359569" y="1773238"/>
            <a:ext cx="8424862" cy="553998"/>
          </a:xfrm>
          <a:prstGeom prst="rect">
            <a:avLst/>
          </a:prstGeom>
        </p:spPr>
        <p:txBody>
          <a:bodyPr>
            <a:spAutoFit/>
          </a:bodyPr>
          <a:lstStyle/>
          <a:p>
            <a:pPr>
              <a:defRPr/>
            </a:pPr>
            <a:endParaRPr lang="sr-Cyrl-CS" sz="1400" dirty="0">
              <a:latin typeface="Arial Narrow" panose="020B0606020202030204" pitchFamily="34" charset="0"/>
            </a:endParaRPr>
          </a:p>
          <a:p>
            <a:pPr>
              <a:defRPr/>
            </a:pPr>
            <a:endParaRPr lang="sr-Cyrl-CS" sz="1600" dirty="0">
              <a:latin typeface="+mn-lt"/>
            </a:endParaRPr>
          </a:p>
        </p:txBody>
      </p:sp>
      <p:sp>
        <p:nvSpPr>
          <p:cNvPr id="2" name="TextBox 1"/>
          <p:cNvSpPr txBox="1"/>
          <p:nvPr/>
        </p:nvSpPr>
        <p:spPr>
          <a:xfrm>
            <a:off x="3275856" y="2241039"/>
            <a:ext cx="5681438" cy="2369880"/>
          </a:xfrm>
          <a:prstGeom prst="rect">
            <a:avLst/>
          </a:prstGeom>
          <a:noFill/>
        </p:spPr>
        <p:txBody>
          <a:bodyPr wrap="square" rtlCol="0">
            <a:spAutoFit/>
          </a:bodyPr>
          <a:lstStyle/>
          <a:p>
            <a:pPr algn="ctr"/>
            <a:r>
              <a:rPr lang="sr-Cyrl-RS" sz="2800" dirty="0" smtClean="0">
                <a:solidFill>
                  <a:srgbClr val="00B050"/>
                </a:solidFill>
                <a:latin typeface="Arial Narrow" panose="020B0606020202030204" pitchFamily="34" charset="0"/>
              </a:rPr>
              <a:t>Градимо толерантно друштво које поштује различитост и свима пружа једнаке шансе и могућности!</a:t>
            </a:r>
            <a:endParaRPr lang="sr-Cyrl-RS" sz="2800" dirty="0" smtClean="0">
              <a:solidFill>
                <a:srgbClr val="00B050"/>
              </a:solidFill>
              <a:latin typeface="Arial Narrow" panose="020B0606020202030204" pitchFamily="34" charset="0"/>
            </a:endParaRPr>
          </a:p>
          <a:p>
            <a:pPr algn="ctr"/>
            <a:endParaRPr lang="sr-Cyrl-RS" sz="2400" dirty="0">
              <a:solidFill>
                <a:srgbClr val="00B050"/>
              </a:solidFill>
              <a:latin typeface="Arial Narrow" panose="020B0606020202030204" pitchFamily="34" charset="0"/>
            </a:endParaRPr>
          </a:p>
          <a:p>
            <a:pPr algn="ctr"/>
            <a:r>
              <a:rPr lang="sr-Cyrl-RS" sz="4000" dirty="0" smtClean="0">
                <a:solidFill>
                  <a:srgbClr val="00B050"/>
                </a:solidFill>
                <a:latin typeface="Arial Narrow" panose="020B0606020202030204" pitchFamily="34" charset="0"/>
              </a:rPr>
              <a:t>ПРИДРУЖИ НАМ СЕ!</a:t>
            </a:r>
            <a:endParaRPr lang="sr-Latn-RS" sz="4000" dirty="0">
              <a:solidFill>
                <a:srgbClr val="00B050"/>
              </a:solidFill>
              <a:latin typeface="Arial Narrow" panose="020B0606020202030204" pitchFamily="34" charset="0"/>
            </a:endParaRPr>
          </a:p>
        </p:txBody>
      </p:sp>
      <p:pic>
        <p:nvPicPr>
          <p:cNvPr id="4" name="Picture 3"/>
          <p:cNvPicPr>
            <a:picLocks noChangeAspect="1"/>
          </p:cNvPicPr>
          <p:nvPr/>
        </p:nvPicPr>
        <p:blipFill rotWithShape="1">
          <a:blip r:embed="rId9">
            <a:extLst>
              <a:ext uri="{28A0092B-C50C-407E-A947-70E740481C1C}">
                <a14:useLocalDpi xmlns:a14="http://schemas.microsoft.com/office/drawing/2010/main" val="0"/>
              </a:ext>
            </a:extLst>
          </a:blip>
          <a:srcRect r="1625" b="58018"/>
          <a:stretch>
            <a:fillRect/>
          </a:stretch>
        </p:blipFill>
        <p:spPr>
          <a:xfrm>
            <a:off x="2411760" y="674916"/>
            <a:ext cx="4170040" cy="9987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sr-Cyrl-RS" sz="4000" dirty="0" smtClean="0">
                <a:latin typeface="Times New Roman" panose="02020603050405020304" pitchFamily="18" charset="0"/>
                <a:cs typeface="Times New Roman" panose="02020603050405020304" pitchFamily="18" charset="0"/>
              </a:rPr>
              <a:t>Шта је толеранција</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980728"/>
            <a:ext cx="7520940" cy="3579849"/>
          </a:xfrm>
        </p:spPr>
        <p:txBody>
          <a:bodyPr>
            <a:normAutofit fontScale="77500" lnSpcReduction="20000"/>
          </a:bodyPr>
          <a:lstStyle/>
          <a:p>
            <a:pPr>
              <a:buFont typeface="Arial" panose="020B0604020202020204" pitchFamily="34" charset="0"/>
              <a:buChar char="•"/>
            </a:pPr>
            <a:r>
              <a:rPr lang="ru-RU" sz="1500" b="0" dirty="0">
                <a:latin typeface="Times New Roman" panose="02020603050405020304" pitchFamily="18" charset="0"/>
                <a:cs typeface="Times New Roman" panose="02020603050405020304" pitchFamily="18" charset="0"/>
              </a:rPr>
              <a:t>Толеранција је поштовање, прихватање и уважавање различитости.</a:t>
            </a:r>
            <a:endParaRPr lang="ru-RU" sz="15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500" b="0" dirty="0">
                <a:latin typeface="Times New Roman" panose="02020603050405020304" pitchFamily="18" charset="0"/>
                <a:cs typeface="Times New Roman" panose="02020603050405020304" pitchFamily="18" charset="0"/>
              </a:rPr>
              <a:t>Толеранција подразумева уважавање туђих идеја, ставова и начина живота.</a:t>
            </a:r>
            <a:endParaRPr lang="ru-RU" sz="15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500" b="0" dirty="0">
                <a:latin typeface="Times New Roman" panose="02020603050405020304" pitchFamily="18" charset="0"/>
                <a:cs typeface="Times New Roman" panose="02020603050405020304" pitchFamily="18" charset="0"/>
              </a:rPr>
              <a:t>Бити толерантан је морална дужност сваког појединца и законски захтев.</a:t>
            </a:r>
            <a:endParaRPr lang="ru-RU" sz="15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500" b="0" dirty="0">
                <a:latin typeface="Times New Roman" panose="02020603050405020304" pitchFamily="18" charset="0"/>
                <a:cs typeface="Times New Roman" panose="02020603050405020304" pitchFamily="18" charset="0"/>
              </a:rPr>
              <a:t>Толеранција је одговорност коју носе људска права, демократија и владавина закона.</a:t>
            </a:r>
            <a:endParaRPr lang="ru-RU" sz="15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ru-RU" sz="15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500" b="0" dirty="0">
                <a:latin typeface="Times New Roman" panose="02020603050405020304" pitchFamily="18" charset="0"/>
                <a:cs typeface="Times New Roman" panose="02020603050405020304" pitchFamily="18" charset="0"/>
              </a:rPr>
              <a:t>БИТИ ТОЛЕРАНТАН ЗНАЧИ:</a:t>
            </a:r>
            <a:endParaRPr lang="ru-RU" sz="15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500" b="0" dirty="0">
                <a:latin typeface="Times New Roman" panose="02020603050405020304" pitchFamily="18" charset="0"/>
                <a:cs typeface="Times New Roman" panose="02020603050405020304" pitchFamily="18" charset="0"/>
              </a:rPr>
              <a:t>Знати да су разлике међу људима потребне и добре.</a:t>
            </a:r>
            <a:endParaRPr lang="ru-RU" sz="15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500" b="0" dirty="0">
                <a:latin typeface="Times New Roman" panose="02020603050405020304" pitchFamily="18" charset="0"/>
                <a:cs typeface="Times New Roman" panose="02020603050405020304" pitchFamily="18" charset="0"/>
              </a:rPr>
              <a:t>Прихватити разлике као вредност а не као опасност.</a:t>
            </a:r>
            <a:endParaRPr lang="ru-RU" sz="15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500" b="0" dirty="0">
                <a:latin typeface="Times New Roman" panose="02020603050405020304" pitchFamily="18" charset="0"/>
                <a:cs typeface="Times New Roman" panose="02020603050405020304" pitchFamily="18" charset="0"/>
              </a:rPr>
              <a:t>Узимати у обзир ставове других.</a:t>
            </a:r>
            <a:endParaRPr lang="ru-RU" sz="15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500" b="0" dirty="0">
                <a:latin typeface="Times New Roman" panose="02020603050405020304" pitchFamily="18" charset="0"/>
                <a:cs typeface="Times New Roman" panose="02020603050405020304" pitchFamily="18" charset="0"/>
              </a:rPr>
              <a:t>Упознати различите културе.</a:t>
            </a:r>
            <a:endParaRPr lang="ru-RU" sz="15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500" b="0" dirty="0">
                <a:latin typeface="Times New Roman" panose="02020603050405020304" pitchFamily="18" charset="0"/>
                <a:cs typeface="Times New Roman" panose="02020603050405020304" pitchFamily="18" charset="0"/>
              </a:rPr>
              <a:t>Прихватити различите стилове живота и погледе на свет.</a:t>
            </a:r>
            <a:endParaRPr lang="ru-RU" sz="15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500" b="0" dirty="0">
                <a:latin typeface="Times New Roman" panose="02020603050405020304" pitchFamily="18" charset="0"/>
                <a:cs typeface="Times New Roman" panose="02020603050405020304" pitchFamily="18" charset="0"/>
              </a:rPr>
              <a:t>Разумети разлике у мишљењу, религији и веровањима.</a:t>
            </a:r>
            <a:endParaRPr lang="ru-RU" sz="15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500" b="0" dirty="0">
                <a:latin typeface="Times New Roman" panose="02020603050405020304" pitchFamily="18" charset="0"/>
                <a:cs typeface="Times New Roman" panose="02020603050405020304" pitchFamily="18" charset="0"/>
              </a:rPr>
              <a:t>Не пристајати на дискриминацију.</a:t>
            </a:r>
            <a:endParaRPr lang="ru-RU" sz="1500" b="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500" b="0" dirty="0">
                <a:latin typeface="Times New Roman" panose="02020603050405020304" pitchFamily="18" charset="0"/>
                <a:cs typeface="Times New Roman" panose="02020603050405020304" pitchFamily="18" charset="0"/>
              </a:rPr>
              <a:t>Бити спреман на преиспитивање сопствених ставова.</a:t>
            </a:r>
            <a:endParaRPr lang="ru-RU" sz="1500" b="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1">
            <a:extLst>
              <a:ext uri="{28A0092B-C50C-407E-A947-70E740481C1C}">
                <a14:useLocalDpi xmlns:a14="http://schemas.microsoft.com/office/drawing/2010/main" val="0"/>
              </a:ext>
            </a:extLst>
          </a:blip>
          <a:srcRect l="1176" t="54201" r="54515" b="18080"/>
          <a:stretch>
            <a:fillRect/>
          </a:stretch>
        </p:blipFill>
        <p:spPr bwMode="auto">
          <a:xfrm>
            <a:off x="6156325" y="5689600"/>
            <a:ext cx="29876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
          <p:cNvPicPr>
            <a:picLocks noChangeAspect="1" noChangeArrowheads="1"/>
          </p:cNvPicPr>
          <p:nvPr/>
        </p:nvPicPr>
        <p:blipFill>
          <a:blip r:embed="rId2">
            <a:extLst>
              <a:ext uri="{28A0092B-C50C-407E-A947-70E740481C1C}">
                <a14:useLocalDpi xmlns:a14="http://schemas.microsoft.com/office/drawing/2010/main" val="0"/>
              </a:ext>
            </a:extLst>
          </a:blip>
          <a:srcRect l="4587" t="44200" r="2094" b="13802"/>
          <a:stretch>
            <a:fillRect/>
          </a:stretch>
        </p:blipFill>
        <p:spPr bwMode="auto">
          <a:xfrm>
            <a:off x="0" y="5137150"/>
            <a:ext cx="611981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l="6560" t="20000" r="25719" b="26559"/>
          <a:stretch>
            <a:fillRect/>
          </a:stretch>
        </p:blipFill>
        <p:spPr bwMode="auto">
          <a:xfrm>
            <a:off x="0" y="1268413"/>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p:cNvPicPr preferRelativeResize="0">
            <a:picLocks noChangeArrowheads="1"/>
          </p:cNvPicPr>
          <p:nvPr/>
        </p:nvPicPr>
        <p:blipFill>
          <a:blip r:embed="rId4">
            <a:extLst>
              <a:ext uri="{28A0092B-C50C-407E-A947-70E740481C1C}">
                <a14:useLocalDpi xmlns:a14="http://schemas.microsoft.com/office/drawing/2010/main" val="0"/>
              </a:ext>
            </a:extLst>
          </a:blip>
          <a:srcRect l="7349" t="21440" r="2751" b="40198"/>
          <a:stretch>
            <a:fillRect/>
          </a:stretch>
        </p:blipFill>
        <p:spPr bwMode="auto">
          <a:xfrm>
            <a:off x="0" y="1412875"/>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p:cNvPicPr>
            <a:picLocks noChangeAspect="1" noChangeArrowheads="1"/>
          </p:cNvPicPr>
          <p:nvPr/>
        </p:nvPicPr>
        <p:blipFill>
          <a:blip r:embed="rId5">
            <a:extLst>
              <a:ext uri="{28A0092B-C50C-407E-A947-70E740481C1C}">
                <a14:useLocalDpi xmlns:a14="http://schemas.microsoft.com/office/drawing/2010/main" val="0"/>
              </a:ext>
            </a:extLst>
          </a:blip>
          <a:srcRect l="4326" t="63704" r="45062" b="34418"/>
          <a:stretch>
            <a:fillRect/>
          </a:stretch>
        </p:blipFill>
        <p:spPr bwMode="auto">
          <a:xfrm>
            <a:off x="0" y="1557338"/>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899592" y="404664"/>
            <a:ext cx="7704856" cy="584775"/>
          </a:xfrm>
          <a:prstGeom prst="rect">
            <a:avLst/>
          </a:prstGeom>
        </p:spPr>
        <p:txBody>
          <a:bodyPr wrap="square">
            <a:spAutoFit/>
          </a:bodyPr>
          <a:lstStyle/>
          <a:p>
            <a:pPr algn="ctr">
              <a:defRPr/>
            </a:pPr>
            <a:r>
              <a:rPr lang="sr-Cyrl-RS" altLang="sr-Latn-RS" sz="3200" dirty="0" smtClean="0">
                <a:latin typeface="Arial Narrow" panose="020B0606020202030204" pitchFamily="34" charset="0"/>
              </a:rPr>
              <a:t>МЕЂУНАРОДНИ </a:t>
            </a:r>
            <a:r>
              <a:rPr lang="sr-Cyrl-RS" altLang="sr-Latn-RS" sz="3200" dirty="0">
                <a:latin typeface="Arial Narrow" panose="020B0606020202030204" pitchFamily="34" charset="0"/>
              </a:rPr>
              <a:t>ДАН </a:t>
            </a:r>
            <a:r>
              <a:rPr lang="sr-Cyrl-RS" altLang="sr-Latn-RS" sz="3200" dirty="0" smtClean="0">
                <a:latin typeface="Arial Narrow" panose="020B0606020202030204" pitchFamily="34" charset="0"/>
              </a:rPr>
              <a:t>ТОЛЕРАНЦИЈЕ</a:t>
            </a:r>
            <a:endParaRPr lang="en-US" sz="3200" dirty="0">
              <a:latin typeface="Arial Narrow" panose="020B0606020202030204" pitchFamily="34" charset="0"/>
            </a:endParaRPr>
          </a:p>
        </p:txBody>
      </p:sp>
      <p:sp>
        <p:nvSpPr>
          <p:cNvPr id="2" name="TextBox 1"/>
          <p:cNvSpPr txBox="1"/>
          <p:nvPr/>
        </p:nvSpPr>
        <p:spPr>
          <a:xfrm>
            <a:off x="323528" y="2060848"/>
            <a:ext cx="8280920" cy="923330"/>
          </a:xfrm>
          <a:prstGeom prst="rect">
            <a:avLst/>
          </a:prstGeom>
          <a:noFill/>
        </p:spPr>
        <p:txBody>
          <a:bodyPr wrap="square" rtlCol="0">
            <a:spAutoFit/>
          </a:bodyPr>
          <a:lstStyle/>
          <a:p>
            <a:r>
              <a:rPr lang="sr-Cyrl-CS" dirty="0" smtClean="0">
                <a:latin typeface="Arial Narrow" panose="020B0606020202030204" pitchFamily="34" charset="0"/>
              </a:rPr>
              <a:t>Организација Уједињених нација за образовање, науку и културу (УНЕСКО) установила </a:t>
            </a:r>
            <a:r>
              <a:rPr lang="sr-Cyrl-CS" dirty="0">
                <a:latin typeface="Arial Narrow" panose="020B0606020202030204" pitchFamily="34" charset="0"/>
              </a:rPr>
              <a:t>је </a:t>
            </a:r>
            <a:r>
              <a:rPr lang="sr-Cyrl-CS" b="1" dirty="0" smtClean="0">
                <a:solidFill>
                  <a:schemeClr val="accent6">
                    <a:lumMod val="75000"/>
                  </a:schemeClr>
                </a:solidFill>
                <a:latin typeface="Arial Narrow" panose="020B0606020202030204" pitchFamily="34" charset="0"/>
              </a:rPr>
              <a:t>16. новембар </a:t>
            </a:r>
            <a:r>
              <a:rPr lang="sr-Cyrl-CS" dirty="0" smtClean="0">
                <a:latin typeface="Arial Narrow" panose="020B0606020202030204" pitchFamily="34" charset="0"/>
              </a:rPr>
              <a:t>као </a:t>
            </a:r>
            <a:r>
              <a:rPr lang="sr-Cyrl-CS" b="1" dirty="0" smtClean="0">
                <a:solidFill>
                  <a:schemeClr val="accent6">
                    <a:lumMod val="75000"/>
                  </a:schemeClr>
                </a:solidFill>
                <a:latin typeface="Arial Narrow" panose="020B0606020202030204" pitchFamily="34" charset="0"/>
              </a:rPr>
              <a:t>МЕЂУНАРОДНИ </a:t>
            </a:r>
            <a:r>
              <a:rPr lang="sr-Cyrl-CS" b="1" dirty="0">
                <a:solidFill>
                  <a:schemeClr val="accent6">
                    <a:lumMod val="75000"/>
                  </a:schemeClr>
                </a:solidFill>
                <a:latin typeface="Arial Narrow" panose="020B0606020202030204" pitchFamily="34" charset="0"/>
              </a:rPr>
              <a:t>ДАН </a:t>
            </a:r>
            <a:r>
              <a:rPr lang="sr-Cyrl-CS" b="1" dirty="0" smtClean="0">
                <a:solidFill>
                  <a:schemeClr val="accent6">
                    <a:lumMod val="75000"/>
                  </a:schemeClr>
                </a:solidFill>
                <a:latin typeface="Arial Narrow" panose="020B0606020202030204" pitchFamily="34" charset="0"/>
              </a:rPr>
              <a:t>ТОЛЕРАНЦИЈЕ </a:t>
            </a:r>
            <a:r>
              <a:rPr lang="sr-Cyrl-CS" dirty="0" smtClean="0">
                <a:latin typeface="Arial Narrow" panose="020B0606020202030204" pitchFamily="34" charset="0"/>
              </a:rPr>
              <a:t>-дан који нас подсећа на поштовање и уважавање другачијих од нас.</a:t>
            </a:r>
            <a:endParaRPr lang="sr-Cyrl-CS" dirty="0" smtClean="0">
              <a:latin typeface="Arial Narrow" panose="020B0606020202030204" pitchFamily="34" charset="0"/>
            </a:endParaRPr>
          </a:p>
        </p:txBody>
      </p:sp>
      <p:pic>
        <p:nvPicPr>
          <p:cNvPr id="3" name="Picture 2"/>
          <p:cNvPicPr>
            <a:picLocks noChangeAspect="1"/>
          </p:cNvPicPr>
          <p:nvPr/>
        </p:nvPicPr>
        <p:blipFill>
          <a:blip r:embed="rId6">
            <a:clrChange>
              <a:clrFrom>
                <a:srgbClr val="F3F3F3"/>
              </a:clrFrom>
              <a:clrTo>
                <a:srgbClr val="F3F3F3">
                  <a:alpha val="0"/>
                </a:srgbClr>
              </a:clrTo>
            </a:clrChange>
            <a:extLst>
              <a:ext uri="{28A0092B-C50C-407E-A947-70E740481C1C}">
                <a14:useLocalDpi xmlns:a14="http://schemas.microsoft.com/office/drawing/2010/main" val="0"/>
              </a:ext>
            </a:extLst>
          </a:blip>
          <a:stretch>
            <a:fillRect/>
          </a:stretch>
        </p:blipFill>
        <p:spPr>
          <a:xfrm>
            <a:off x="3763645" y="3332976"/>
            <a:ext cx="5222635" cy="2728827"/>
          </a:xfrm>
          <a:prstGeom prst="rect">
            <a:avLst/>
          </a:prstGeom>
        </p:spPr>
      </p:pic>
      <p:sp>
        <p:nvSpPr>
          <p:cNvPr id="4" name="TextBox 3"/>
          <p:cNvSpPr txBox="1"/>
          <p:nvPr/>
        </p:nvSpPr>
        <p:spPr>
          <a:xfrm>
            <a:off x="323528" y="3544973"/>
            <a:ext cx="3168352" cy="1754326"/>
          </a:xfrm>
          <a:prstGeom prst="rect">
            <a:avLst/>
          </a:prstGeom>
          <a:noFill/>
        </p:spPr>
        <p:txBody>
          <a:bodyPr wrap="square" rtlCol="0">
            <a:spAutoFit/>
          </a:bodyPr>
          <a:lstStyle/>
          <a:p>
            <a:r>
              <a:rPr lang="ru-RU" dirty="0">
                <a:solidFill>
                  <a:srgbClr val="00B0F0"/>
                </a:solidFill>
                <a:latin typeface="Arial Narrow" panose="020B0606020202030204" pitchFamily="34" charset="0"/>
              </a:rPr>
              <a:t>Толеранција</a:t>
            </a:r>
            <a:r>
              <a:rPr lang="ru-RU" dirty="0">
                <a:latin typeface="Arial Narrow" panose="020B0606020202030204" pitchFamily="34" charset="0"/>
              </a:rPr>
              <a:t> је прихватање богатства различитости идеја и ставова, оних који су друге нације, вере, различитих су година, другачије изгледају, или који говоре другим језиком.</a:t>
            </a:r>
            <a:endParaRPr lang="ru-RU" dirty="0">
              <a:latin typeface="Arial Narrow" panose="020B0606020202030204" pitchFamily="34" charset="0"/>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sr-Cyrl-RS" sz="4000" dirty="0" smtClean="0">
                <a:latin typeface="Times New Roman" panose="02020603050405020304" pitchFamily="18" charset="0"/>
                <a:cs typeface="Times New Roman" panose="02020603050405020304" pitchFamily="18" charset="0"/>
              </a:rPr>
              <a:t>По чему се разликујемо</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ru-RU" b="0" dirty="0">
                <a:latin typeface="Times New Roman" panose="02020603050405020304" pitchFamily="18" charset="0"/>
                <a:cs typeface="Times New Roman" panose="02020603050405020304" pitchFamily="18" charset="0"/>
              </a:rPr>
              <a:t>ОБИЧАЈИМА</a:t>
            </a:r>
            <a:endParaRPr lang="ru-RU" b="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b="0" dirty="0">
                <a:latin typeface="Times New Roman" panose="02020603050405020304" pitchFamily="18" charset="0"/>
                <a:cs typeface="Times New Roman" panose="02020603050405020304" pitchFamily="18" charset="0"/>
              </a:rPr>
              <a:t>ВЕРОИСПОВЕСТИ</a:t>
            </a:r>
            <a:endParaRPr lang="ru-RU" b="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b="0" dirty="0">
                <a:latin typeface="Times New Roman" panose="02020603050405020304" pitchFamily="18" charset="0"/>
                <a:cs typeface="Times New Roman" panose="02020603050405020304" pitchFamily="18" charset="0"/>
              </a:rPr>
              <a:t>СПОСОБНОСТИМА</a:t>
            </a:r>
            <a:endParaRPr lang="ru-RU" b="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b="0" dirty="0">
                <a:latin typeface="Times New Roman" panose="02020603050405020304" pitchFamily="18" charset="0"/>
                <a:cs typeface="Times New Roman" panose="02020603050405020304" pitchFamily="18" charset="0"/>
              </a:rPr>
              <a:t>ПОЛУ</a:t>
            </a:r>
            <a:endParaRPr lang="ru-RU" b="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b="0" dirty="0">
                <a:latin typeface="Times New Roman" panose="02020603050405020304" pitchFamily="18" charset="0"/>
                <a:cs typeface="Times New Roman" panose="02020603050405020304" pitchFamily="18" charset="0"/>
              </a:rPr>
              <a:t>НАВИКАМА</a:t>
            </a:r>
            <a:endParaRPr lang="ru-RU" b="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b="0" dirty="0">
                <a:latin typeface="Times New Roman" panose="02020603050405020304" pitchFamily="18" charset="0"/>
                <a:cs typeface="Times New Roman" panose="02020603050405020304" pitchFamily="18" charset="0"/>
              </a:rPr>
              <a:t>ВРЕДНОСТИМА</a:t>
            </a:r>
            <a:endParaRPr lang="ru-RU" b="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b="0" dirty="0">
                <a:latin typeface="Times New Roman" panose="02020603050405020304" pitchFamily="18" charset="0"/>
                <a:cs typeface="Times New Roman" panose="02020603050405020304" pitchFamily="18" charset="0"/>
              </a:rPr>
              <a:t>ИЗГЛЕДУ</a:t>
            </a:r>
            <a:endParaRPr lang="ru-RU" b="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b="0" dirty="0">
                <a:latin typeface="Times New Roman" panose="02020603050405020304" pitchFamily="18" charset="0"/>
                <a:cs typeface="Times New Roman" panose="02020603050405020304" pitchFamily="18" charset="0"/>
              </a:rPr>
              <a:t>ЈЕЗИКУ</a:t>
            </a:r>
            <a:endParaRPr lang="ru-RU" b="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b="0" dirty="0">
                <a:latin typeface="Times New Roman" panose="02020603050405020304" pitchFamily="18" charset="0"/>
                <a:cs typeface="Times New Roman" panose="02020603050405020304" pitchFamily="18" charset="0"/>
              </a:rPr>
              <a:t>ПОЛИТИЧКОЈ И НАЦИОНАЛНОЈ ПРИПАДНОСТИ</a:t>
            </a:r>
            <a:endParaRPr lang="ru-RU" b="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b="0" dirty="0">
                <a:latin typeface="Times New Roman" panose="02020603050405020304" pitchFamily="18" charset="0"/>
                <a:cs typeface="Times New Roman" panose="02020603050405020304" pitchFamily="18" charset="0"/>
              </a:rPr>
              <a:t>УКУСИМА</a:t>
            </a:r>
            <a:endParaRPr lang="ru-RU" b="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b="0" dirty="0">
                <a:latin typeface="Times New Roman" panose="02020603050405020304" pitchFamily="18" charset="0"/>
                <a:cs typeface="Times New Roman" panose="02020603050405020304" pitchFamily="18" charset="0"/>
              </a:rPr>
              <a:t>ОПРЕДЕЉЕЊИМА</a:t>
            </a:r>
            <a:endParaRPr lang="ru-RU"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sr-Cyrl-RS" sz="4000" dirty="0" smtClean="0">
                <a:latin typeface="Times New Roman" panose="02020603050405020304" pitchFamily="18" charset="0"/>
                <a:cs typeface="Times New Roman" panose="02020603050405020304" pitchFamily="18" charset="0"/>
              </a:rPr>
              <a:t>Толерантно понашање</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ru-RU" sz="1800" b="0" dirty="0">
                <a:latin typeface="Times New Roman" panose="02020603050405020304" pitchFamily="18" charset="0"/>
                <a:cs typeface="Times New Roman" panose="02020603050405020304" pitchFamily="18" charset="0"/>
              </a:rPr>
              <a:t>Толеранција се изражава на различите начине: </a:t>
            </a:r>
            <a:endParaRPr lang="ru-RU" sz="1800" b="0" dirty="0">
              <a:latin typeface="Times New Roman" panose="02020603050405020304" pitchFamily="18" charset="0"/>
              <a:cs typeface="Times New Roman" panose="02020603050405020304" pitchFamily="18" charset="0"/>
            </a:endParaRPr>
          </a:p>
          <a:p>
            <a:r>
              <a:rPr lang="en-US" sz="1800" b="0" dirty="0" smtClean="0">
                <a:latin typeface="Times New Roman" panose="02020603050405020304" pitchFamily="18" charset="0"/>
                <a:cs typeface="Times New Roman" panose="02020603050405020304" pitchFamily="18" charset="0"/>
              </a:rPr>
              <a:t>      </a:t>
            </a:r>
            <a:r>
              <a:rPr lang="sr-Cyrl-RS" sz="1800" b="0" dirty="0" smtClean="0">
                <a:latin typeface="Times New Roman" panose="02020603050405020304" pitchFamily="18" charset="0"/>
                <a:cs typeface="Times New Roman" panose="02020603050405020304" pitchFamily="18" charset="0"/>
              </a:rPr>
              <a:t>љубазношћу</a:t>
            </a:r>
            <a:r>
              <a:rPr lang="sr-Cyrl-RS" sz="1800" b="0" dirty="0">
                <a:latin typeface="Times New Roman" panose="02020603050405020304" pitchFamily="18" charset="0"/>
                <a:cs typeface="Times New Roman" panose="02020603050405020304" pitchFamily="18" charset="0"/>
              </a:rPr>
              <a:t>, осмехом, похвалама, прихватањем, разумевањем, добром комуникацијом, емпатијом ( способност разумевања туђих осећаја), отвореношћу, срдачношћу, племенитошћу, уважавањем, праштањем , хуманошћу, давањем, љубављу, слушањем...</a:t>
            </a:r>
            <a:endParaRPr lang="sr-Cyrl-RS" sz="1800" b="0" dirty="0">
              <a:latin typeface="Times New Roman" panose="02020603050405020304" pitchFamily="18" charset="0"/>
              <a:cs typeface="Times New Roman" panose="02020603050405020304" pitchFamily="18" charset="0"/>
            </a:endParaRPr>
          </a:p>
          <a:p>
            <a:endParaRPr lang="en-US" sz="1800" b="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sr-Cyrl-RS" sz="4000" dirty="0" smtClean="0">
                <a:latin typeface="Times New Roman" panose="02020603050405020304" pitchFamily="18" charset="0"/>
                <a:cs typeface="Times New Roman" panose="02020603050405020304" pitchFamily="18" charset="0"/>
              </a:rPr>
              <a:t>Нетолерантно понашање</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sr-Cyrl-RS" b="0" dirty="0" smtClean="0">
                <a:latin typeface="Times New Roman" panose="02020603050405020304" pitchFamily="18" charset="0"/>
                <a:cs typeface="Times New Roman" panose="02020603050405020304" pitchFamily="18" charset="0"/>
              </a:rPr>
              <a:t>       Нетолеранција </a:t>
            </a:r>
            <a:r>
              <a:rPr lang="sr-Cyrl-RS" b="0" dirty="0">
                <a:latin typeface="Times New Roman" panose="02020603050405020304" pitchFamily="18" charset="0"/>
                <a:cs typeface="Times New Roman" panose="02020603050405020304" pitchFamily="18" charset="0"/>
              </a:rPr>
              <a:t>се изражава вређањем, изругивањем, насиљем, </a:t>
            </a:r>
            <a:r>
              <a:rPr lang="sr-Cyrl-RS" b="0" dirty="0" smtClean="0">
                <a:latin typeface="Times New Roman" panose="02020603050405020304" pitchFamily="18" charset="0"/>
                <a:cs typeface="Times New Roman" panose="02020603050405020304" pitchFamily="18" charset="0"/>
              </a:rPr>
              <a:t>непоштовањем, страхом,несигурношћу</a:t>
            </a:r>
            <a:r>
              <a:rPr lang="sr-Cyrl-RS" b="0" dirty="0">
                <a:latin typeface="Times New Roman" panose="02020603050405020304" pitchFamily="18" charset="0"/>
                <a:cs typeface="Times New Roman" panose="02020603050405020304" pitchFamily="18" charset="0"/>
              </a:rPr>
              <a:t>, лошом комуникацијом, неразумевањем, презиром, непријатељством, одбојношћу, нетрепељивошћу, хладним тоном, затвореношћу. </a:t>
            </a:r>
            <a:endParaRPr lang="sr-Cyrl-RS"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68677" y="2060848"/>
            <a:ext cx="400156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6632"/>
            <a:ext cx="7520940" cy="1296144"/>
          </a:xfrm>
        </p:spPr>
        <p:style>
          <a:lnRef idx="1">
            <a:schemeClr val="accent4"/>
          </a:lnRef>
          <a:fillRef idx="2">
            <a:schemeClr val="accent4"/>
          </a:fillRef>
          <a:effectRef idx="1">
            <a:schemeClr val="accent4"/>
          </a:effectRef>
          <a:fontRef idx="minor">
            <a:schemeClr val="dk1"/>
          </a:fontRef>
        </p:style>
        <p:txBody>
          <a:bodyPr/>
          <a:lstStyle/>
          <a:p>
            <a:r>
              <a:rPr lang="sr-Cyrl-RS" sz="4000" dirty="0" smtClean="0">
                <a:latin typeface="Times New Roman" panose="02020603050405020304" pitchFamily="18" charset="0"/>
                <a:cs typeface="Times New Roman" panose="02020603050405020304" pitchFamily="18" charset="0"/>
              </a:rPr>
              <a:t>ПРЕМА КОМЕ СМО НАЈТОЛЕРАНТНИЈИ</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2960" y="1628800"/>
            <a:ext cx="7520940" cy="3051677"/>
          </a:xfrm>
        </p:spPr>
        <p:txBody>
          <a:bodyPr/>
          <a:lstStyle/>
          <a:p>
            <a:r>
              <a:rPr lang="ru-RU" dirty="0">
                <a:solidFill>
                  <a:srgbClr val="7030A0"/>
                </a:solidFill>
                <a:latin typeface="Times New Roman" panose="02020603050405020304" pitchFamily="18" charset="0"/>
                <a:cs typeface="Times New Roman" panose="02020603050405020304" pitchFamily="18" charset="0"/>
              </a:rPr>
              <a:t>Коме можете све лако опростити? </a:t>
            </a:r>
            <a:endParaRPr lang="ru-RU" dirty="0">
              <a:solidFill>
                <a:srgbClr val="7030A0"/>
              </a:solidFill>
              <a:latin typeface="Times New Roman" panose="02020603050405020304" pitchFamily="18" charset="0"/>
              <a:cs typeface="Times New Roman" panose="02020603050405020304" pitchFamily="18" charset="0"/>
            </a:endParaRPr>
          </a:p>
          <a:p>
            <a:r>
              <a:rPr lang="ru-RU" dirty="0">
                <a:solidFill>
                  <a:srgbClr val="7030A0"/>
                </a:solidFill>
                <a:latin typeface="Times New Roman" panose="02020603050405020304" pitchFamily="18" charset="0"/>
                <a:cs typeface="Times New Roman" panose="02020603050405020304" pitchFamily="18" charset="0"/>
              </a:rPr>
              <a:t>Познајете ли особу која је јако другачија од вас, а добро се с њом слажете? </a:t>
            </a:r>
            <a:endParaRPr lang="ru-RU" dirty="0">
              <a:solidFill>
                <a:srgbClr val="7030A0"/>
              </a:solidFill>
              <a:latin typeface="Times New Roman" panose="02020603050405020304" pitchFamily="18" charset="0"/>
              <a:cs typeface="Times New Roman" panose="02020603050405020304" pitchFamily="18" charset="0"/>
            </a:endParaRPr>
          </a:p>
          <a:p>
            <a:r>
              <a:rPr lang="ru-RU" dirty="0">
                <a:solidFill>
                  <a:srgbClr val="7030A0"/>
                </a:solidFill>
                <a:latin typeface="Times New Roman" panose="02020603050405020304" pitchFamily="18" charset="0"/>
                <a:cs typeface="Times New Roman" panose="02020603050405020304" pitchFamily="18" charset="0"/>
              </a:rPr>
              <a:t>Ко је најтолерантнија особа из вашег окружења? </a:t>
            </a:r>
            <a:endParaRPr lang="ru-RU" dirty="0">
              <a:solidFill>
                <a:srgbClr val="7030A0"/>
              </a:solidFill>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40152" y="2708920"/>
            <a:ext cx="2160240" cy="20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1">
            <a:extLst>
              <a:ext uri="{28A0092B-C50C-407E-A947-70E740481C1C}">
                <a14:useLocalDpi xmlns:a14="http://schemas.microsoft.com/office/drawing/2010/main" val="0"/>
              </a:ext>
            </a:extLst>
          </a:blip>
          <a:srcRect l="1176" t="54201" r="54515" b="18080"/>
          <a:stretch>
            <a:fillRect/>
          </a:stretch>
        </p:blipFill>
        <p:spPr bwMode="auto">
          <a:xfrm>
            <a:off x="6156325" y="5689600"/>
            <a:ext cx="29876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
          <p:cNvPicPr>
            <a:picLocks noChangeAspect="1" noChangeArrowheads="1"/>
          </p:cNvPicPr>
          <p:nvPr/>
        </p:nvPicPr>
        <p:blipFill>
          <a:blip r:embed="rId2">
            <a:extLst>
              <a:ext uri="{28A0092B-C50C-407E-A947-70E740481C1C}">
                <a14:useLocalDpi xmlns:a14="http://schemas.microsoft.com/office/drawing/2010/main" val="0"/>
              </a:ext>
            </a:extLst>
          </a:blip>
          <a:srcRect l="4587" t="44200" r="2094" b="13802"/>
          <a:stretch>
            <a:fillRect/>
          </a:stretch>
        </p:blipFill>
        <p:spPr bwMode="auto">
          <a:xfrm>
            <a:off x="0" y="5137150"/>
            <a:ext cx="611981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l="6560" t="20000" r="25719" b="26559"/>
          <a:stretch>
            <a:fillRect/>
          </a:stretch>
        </p:blipFill>
        <p:spPr bwMode="auto">
          <a:xfrm>
            <a:off x="0" y="1268413"/>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p:cNvPicPr preferRelativeResize="0">
            <a:picLocks noChangeArrowheads="1"/>
          </p:cNvPicPr>
          <p:nvPr/>
        </p:nvPicPr>
        <p:blipFill>
          <a:blip r:embed="rId4">
            <a:extLst>
              <a:ext uri="{28A0092B-C50C-407E-A947-70E740481C1C}">
                <a14:useLocalDpi xmlns:a14="http://schemas.microsoft.com/office/drawing/2010/main" val="0"/>
              </a:ext>
            </a:extLst>
          </a:blip>
          <a:srcRect l="7349" t="21440" r="2751" b="40198"/>
          <a:stretch>
            <a:fillRect/>
          </a:stretch>
        </p:blipFill>
        <p:spPr bwMode="auto">
          <a:xfrm>
            <a:off x="0" y="1412875"/>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p:cNvPicPr>
            <a:picLocks noChangeAspect="1" noChangeArrowheads="1"/>
          </p:cNvPicPr>
          <p:nvPr/>
        </p:nvPicPr>
        <p:blipFill>
          <a:blip r:embed="rId5">
            <a:extLst>
              <a:ext uri="{28A0092B-C50C-407E-A947-70E740481C1C}">
                <a14:useLocalDpi xmlns:a14="http://schemas.microsoft.com/office/drawing/2010/main" val="0"/>
              </a:ext>
            </a:extLst>
          </a:blip>
          <a:srcRect l="4326" t="63704" r="45062" b="34418"/>
          <a:stretch>
            <a:fillRect/>
          </a:stretch>
        </p:blipFill>
        <p:spPr bwMode="auto">
          <a:xfrm>
            <a:off x="0" y="1557338"/>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55576" y="116632"/>
            <a:ext cx="7632848" cy="1077218"/>
          </a:xfrm>
          <a:prstGeom prst="rect">
            <a:avLst/>
          </a:prstGeom>
        </p:spPr>
        <p:txBody>
          <a:bodyPr wrap="square">
            <a:spAutoFit/>
          </a:bodyPr>
          <a:lstStyle/>
          <a:p>
            <a:pPr algn="ctr">
              <a:defRPr/>
            </a:pPr>
            <a:r>
              <a:rPr lang="sr-Cyrl-RS" sz="3200" dirty="0">
                <a:latin typeface="Arial Narrow" panose="020B0606020202030204" pitchFamily="34" charset="0"/>
              </a:rPr>
              <a:t>Ако желиш да </a:t>
            </a:r>
            <a:r>
              <a:rPr lang="sr-Cyrl-RS" sz="3200" dirty="0" smtClean="0">
                <a:latin typeface="Arial Narrow" panose="020B0606020202030204" pitchFamily="34" charset="0"/>
              </a:rPr>
              <a:t>научиш</a:t>
            </a:r>
            <a:endParaRPr lang="sr-Cyrl-RS" sz="3200" dirty="0" smtClean="0">
              <a:latin typeface="Arial Narrow" panose="020B0606020202030204" pitchFamily="34" charset="0"/>
            </a:endParaRPr>
          </a:p>
          <a:p>
            <a:pPr algn="ctr">
              <a:defRPr/>
            </a:pPr>
            <a:r>
              <a:rPr lang="sr-Cyrl-RS" sz="3200" dirty="0" smtClean="0">
                <a:latin typeface="Arial Narrow" panose="020B0606020202030204" pitchFamily="34" charset="0"/>
              </a:rPr>
              <a:t>ШТА </a:t>
            </a:r>
            <a:r>
              <a:rPr lang="sr-Cyrl-RS" sz="3200" dirty="0">
                <a:latin typeface="Arial Narrow" panose="020B0606020202030204" pitchFamily="34" charset="0"/>
              </a:rPr>
              <a:t>ЈЕ </a:t>
            </a:r>
            <a:r>
              <a:rPr lang="sr-Cyrl-RS" sz="3200" dirty="0" smtClean="0">
                <a:latin typeface="Arial Narrow" panose="020B0606020202030204" pitchFamily="34" charset="0"/>
              </a:rPr>
              <a:t>ДИСКРИМИНАЦИЈА...</a:t>
            </a:r>
            <a:endParaRPr lang="en-US" sz="3200" dirty="0">
              <a:latin typeface="Arial Narrow" panose="020B0606020202030204" pitchFamily="34" charset="0"/>
              <a:cs typeface="Arial" panose="020B0604020202020204" pitchFamily="34" charset="0"/>
            </a:endParaRPr>
          </a:p>
        </p:txBody>
      </p:sp>
      <p:sp>
        <p:nvSpPr>
          <p:cNvPr id="2" name="TextBox 1"/>
          <p:cNvSpPr txBox="1"/>
          <p:nvPr/>
        </p:nvSpPr>
        <p:spPr>
          <a:xfrm>
            <a:off x="3987492" y="2132856"/>
            <a:ext cx="5076761" cy="1323439"/>
          </a:xfrm>
          <a:prstGeom prst="rect">
            <a:avLst/>
          </a:prstGeom>
          <a:noFill/>
        </p:spPr>
        <p:txBody>
          <a:bodyPr wrap="square" rtlCol="0">
            <a:spAutoFit/>
          </a:bodyPr>
          <a:lstStyle/>
          <a:p>
            <a:pPr marL="285750" indent="-285750">
              <a:buBlip>
                <a:blip r:embed="rId6"/>
              </a:buBlip>
            </a:pPr>
            <a:r>
              <a:rPr lang="sr-Cyrl-CS" sz="1700" dirty="0" smtClean="0"/>
              <a:t>Можеш да научиш </a:t>
            </a:r>
            <a:r>
              <a:rPr lang="sr-Cyrl-CS" sz="1700" dirty="0" smtClean="0">
                <a:solidFill>
                  <a:schemeClr val="accent6">
                    <a:lumMod val="75000"/>
                  </a:schemeClr>
                </a:solidFill>
              </a:rPr>
              <a:t>ЈЕДНОСТАВНО</a:t>
            </a:r>
            <a:r>
              <a:rPr lang="sr-Cyrl-CS" sz="1700" dirty="0" smtClean="0"/>
              <a:t>:</a:t>
            </a:r>
            <a:endParaRPr lang="sr-Cyrl-CS" sz="1700" dirty="0" smtClean="0"/>
          </a:p>
          <a:p>
            <a:endParaRPr lang="sr-Cyrl-CS" sz="900" dirty="0" smtClean="0"/>
          </a:p>
          <a:p>
            <a:r>
              <a:rPr lang="sr-Cyrl-CS" sz="1700" dirty="0"/>
              <a:t>Када је особа стављена у лошији положај у односу на друге особе, а разлог те неједнакости је неко њено лично </a:t>
            </a:r>
            <a:r>
              <a:rPr lang="sr-Cyrl-CS" sz="1700" dirty="0" smtClean="0"/>
              <a:t>својство/карактеристика. </a:t>
            </a:r>
            <a:endParaRPr lang="sr-Cyrl-CS" sz="1700" dirty="0"/>
          </a:p>
        </p:txBody>
      </p:sp>
      <p:pic>
        <p:nvPicPr>
          <p:cNvPr id="16" name="Picture 9" descr="prejudice.jpg"/>
          <p:cNvPicPr>
            <a:picLocks noChangeAspect="1"/>
          </p:cNvPicPr>
          <p:nvPr/>
        </p:nvPicPr>
        <p:blipFill>
          <a:blip r:embed="rId7">
            <a:extLst>
              <a:ext uri="{28A0092B-C50C-407E-A947-70E740481C1C}">
                <a14:useLocalDpi xmlns:a14="http://schemas.microsoft.com/office/drawing/2010/main" val="0"/>
              </a:ext>
            </a:extLst>
          </a:blip>
          <a:srcRect t="5547" r="43263" b="7079"/>
          <a:stretch>
            <a:fillRect/>
          </a:stretch>
        </p:blipFill>
        <p:spPr bwMode="auto">
          <a:xfrm>
            <a:off x="-2" y="2564904"/>
            <a:ext cx="2825777" cy="32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prejudice.jpg"/>
          <p:cNvPicPr>
            <a:picLocks noChangeAspect="1"/>
          </p:cNvPicPr>
          <p:nvPr/>
        </p:nvPicPr>
        <p:blipFill rotWithShape="1">
          <a:blip r:embed="rId7">
            <a:extLst>
              <a:ext uri="{28A0092B-C50C-407E-A947-70E740481C1C}">
                <a14:useLocalDpi xmlns:a14="http://schemas.microsoft.com/office/drawing/2010/main" val="0"/>
              </a:ext>
            </a:extLst>
          </a:blip>
          <a:srcRect l="64997" t="34460" r="11815" b="41229"/>
          <a:stretch>
            <a:fillRect/>
          </a:stretch>
        </p:blipFill>
        <p:spPr bwMode="auto">
          <a:xfrm rot="21239929">
            <a:off x="2672890" y="3071049"/>
            <a:ext cx="1173713" cy="92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35896" y="4005064"/>
            <a:ext cx="5498451" cy="1061829"/>
          </a:xfrm>
          <a:prstGeom prst="rect">
            <a:avLst/>
          </a:prstGeom>
          <a:noFill/>
        </p:spPr>
        <p:txBody>
          <a:bodyPr wrap="square" rtlCol="0">
            <a:spAutoFit/>
          </a:bodyPr>
          <a:lstStyle/>
          <a:p>
            <a:pPr marL="285750" indent="-285750">
              <a:buBlip>
                <a:blip r:embed="rId6"/>
              </a:buBlip>
            </a:pPr>
            <a:r>
              <a:rPr lang="ru-RU" sz="1700" dirty="0"/>
              <a:t>Можеш да научиш и </a:t>
            </a:r>
            <a:r>
              <a:rPr lang="ru-RU" sz="1700" dirty="0">
                <a:solidFill>
                  <a:schemeClr val="accent6">
                    <a:lumMod val="75000"/>
                  </a:schemeClr>
                </a:solidFill>
              </a:rPr>
              <a:t>МАЛО </a:t>
            </a:r>
            <a:r>
              <a:rPr lang="ru-RU" sz="1700" dirty="0" smtClean="0">
                <a:solidFill>
                  <a:schemeClr val="accent6">
                    <a:lumMod val="75000"/>
                  </a:schemeClr>
                </a:solidFill>
              </a:rPr>
              <a:t>КОМПЛИКОВАНИЈЕ</a:t>
            </a:r>
            <a:r>
              <a:rPr lang="ru-RU" sz="1700" dirty="0" smtClean="0"/>
              <a:t>:</a:t>
            </a:r>
            <a:endParaRPr lang="ru-RU" sz="1700" dirty="0" smtClean="0"/>
          </a:p>
          <a:p>
            <a:endParaRPr lang="ru-RU" sz="1100" dirty="0"/>
          </a:p>
          <a:p>
            <a:r>
              <a:rPr lang="ru-RU" sz="1700" dirty="0"/>
              <a:t>Када се према једнакима поступа неједнако, али и када се једнако поступа према </a:t>
            </a:r>
            <a:r>
              <a:rPr lang="ru-RU" sz="1700" dirty="0" smtClean="0"/>
              <a:t>неједнакима.</a:t>
            </a:r>
            <a:endParaRPr lang="sr-Latn-RS" sz="1700"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20072" y="2667644"/>
            <a:ext cx="742950" cy="800100"/>
          </a:xfrm>
          <a:prstGeom prst="rect">
            <a:avLst/>
          </a:prstGeom>
        </p:spPr>
      </p:pic>
      <p:pic>
        <p:nvPicPr>
          <p:cNvPr id="15362" name="Picture 5"/>
          <p:cNvPicPr>
            <a:picLocks noChangeAspect="1" noChangeArrowheads="1"/>
          </p:cNvPicPr>
          <p:nvPr/>
        </p:nvPicPr>
        <p:blipFill>
          <a:blip r:embed="rId2">
            <a:extLst>
              <a:ext uri="{28A0092B-C50C-407E-A947-70E740481C1C}">
                <a14:useLocalDpi xmlns:a14="http://schemas.microsoft.com/office/drawing/2010/main" val="0"/>
              </a:ext>
            </a:extLst>
          </a:blip>
          <a:srcRect l="1176" t="54201" r="54515" b="18080"/>
          <a:stretch>
            <a:fillRect/>
          </a:stretch>
        </p:blipFill>
        <p:spPr bwMode="auto">
          <a:xfrm>
            <a:off x="6156325" y="5689600"/>
            <a:ext cx="29876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l="6560" t="20000" r="25719" b="26559"/>
          <a:stretch>
            <a:fillRect/>
          </a:stretch>
        </p:blipFill>
        <p:spPr bwMode="auto">
          <a:xfrm>
            <a:off x="0" y="1268413"/>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p:cNvPicPr preferRelativeResize="0">
            <a:picLocks noChangeArrowheads="1"/>
          </p:cNvPicPr>
          <p:nvPr/>
        </p:nvPicPr>
        <p:blipFill>
          <a:blip r:embed="rId4">
            <a:extLst>
              <a:ext uri="{28A0092B-C50C-407E-A947-70E740481C1C}">
                <a14:useLocalDpi xmlns:a14="http://schemas.microsoft.com/office/drawing/2010/main" val="0"/>
              </a:ext>
            </a:extLst>
          </a:blip>
          <a:srcRect l="7349" t="21440" r="2751" b="40198"/>
          <a:stretch>
            <a:fillRect/>
          </a:stretch>
        </p:blipFill>
        <p:spPr bwMode="auto">
          <a:xfrm>
            <a:off x="0" y="1412875"/>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p:cNvPicPr>
            <a:picLocks noChangeAspect="1" noChangeArrowheads="1"/>
          </p:cNvPicPr>
          <p:nvPr/>
        </p:nvPicPr>
        <p:blipFill>
          <a:blip r:embed="rId5">
            <a:extLst>
              <a:ext uri="{28A0092B-C50C-407E-A947-70E740481C1C}">
                <a14:useLocalDpi xmlns:a14="http://schemas.microsoft.com/office/drawing/2010/main" val="0"/>
              </a:ext>
            </a:extLst>
          </a:blip>
          <a:srcRect l="4326" t="63704" r="45062" b="34418"/>
          <a:stretch>
            <a:fillRect/>
          </a:stretch>
        </p:blipFill>
        <p:spPr bwMode="auto">
          <a:xfrm>
            <a:off x="0" y="1557338"/>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979613" y="191195"/>
            <a:ext cx="4895850" cy="1077218"/>
          </a:xfrm>
          <a:prstGeom prst="rect">
            <a:avLst/>
          </a:prstGeom>
        </p:spPr>
        <p:txBody>
          <a:bodyPr>
            <a:spAutoFit/>
          </a:bodyPr>
          <a:lstStyle/>
          <a:p>
            <a:pPr algn="ctr">
              <a:defRPr/>
            </a:pPr>
            <a:r>
              <a:rPr lang="sr-Cyrl-RS" sz="3200" dirty="0" smtClean="0">
                <a:latin typeface="Arial Narrow" panose="020B0606020202030204" pitchFamily="34" charset="0"/>
              </a:rPr>
              <a:t>ТО значи да је ДИСКРИМИНАЦИЈА</a:t>
            </a:r>
            <a:endParaRPr lang="en-US" sz="3200" dirty="0">
              <a:latin typeface="+mj-lt"/>
              <a:cs typeface="Arial" panose="020B0604020202020204" pitchFamily="34" charset="0"/>
            </a:endParaRPr>
          </a:p>
        </p:txBody>
      </p:sp>
      <p:pic>
        <p:nvPicPr>
          <p:cNvPr id="15368" name="Shape 67" descr="a975b97fcfb00569e33f360f73e7df05.jpeg"/>
          <p:cNvPicPr preferRelativeResize="0">
            <a:picLocks noChangeAspect="1" noChangeArrowheads="1"/>
          </p:cNvPicPr>
          <p:nvPr/>
        </p:nvPicPr>
        <p:blipFill>
          <a:blip r:embed="rId6">
            <a:lum contrast="20000"/>
            <a:extLst>
              <a:ext uri="{28A0092B-C50C-407E-A947-70E740481C1C}">
                <a14:useLocalDpi xmlns:a14="http://schemas.microsoft.com/office/drawing/2010/main" val="0"/>
              </a:ext>
            </a:extLst>
          </a:blip>
          <a:srcRect l="6866" t="17403" r="7552" b="10648"/>
          <a:stretch>
            <a:fillRect/>
          </a:stretch>
        </p:blipFill>
        <p:spPr bwMode="auto">
          <a:xfrm>
            <a:off x="179388" y="2456805"/>
            <a:ext cx="42481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Shape 67" descr="a975b97fcfb00569e33f360f73e7df05.jpeg"/>
          <p:cNvPicPr preferRelativeResize="0"/>
          <p:nvPr/>
        </p:nvPicPr>
        <p:blipFill rotWithShape="1">
          <a:blip r:embed="rId6" cstate="print">
            <a:duotone>
              <a:schemeClr val="accent6">
                <a:shade val="45000"/>
                <a:satMod val="135000"/>
              </a:schemeClr>
              <a:prstClr val="white"/>
            </a:duotone>
          </a:blip>
          <a:srcRect l="44412" t="21888" r="44978" b="33254"/>
          <a:stretch>
            <a:fillRect/>
          </a:stretch>
        </p:blipFill>
        <p:spPr>
          <a:xfrm>
            <a:off x="2015431" y="2714947"/>
            <a:ext cx="576064" cy="2088232"/>
          </a:xfrm>
          <a:prstGeom prst="rect">
            <a:avLst/>
          </a:prstGeom>
          <a:noFill/>
          <a:ln>
            <a:noFill/>
          </a:ln>
        </p:spPr>
      </p:pic>
      <p:sp>
        <p:nvSpPr>
          <p:cNvPr id="2" name="TextBox 1"/>
          <p:cNvSpPr txBox="1"/>
          <p:nvPr/>
        </p:nvSpPr>
        <p:spPr>
          <a:xfrm>
            <a:off x="467544" y="1876182"/>
            <a:ext cx="8208912" cy="369332"/>
          </a:xfrm>
          <a:prstGeom prst="rect">
            <a:avLst/>
          </a:prstGeom>
          <a:noFill/>
        </p:spPr>
        <p:txBody>
          <a:bodyPr wrap="square" rtlCol="0">
            <a:spAutoFit/>
          </a:bodyPr>
          <a:lstStyle/>
          <a:p>
            <a:pPr algn="just"/>
            <a:r>
              <a:rPr lang="sr-Cyrl-CS" dirty="0" smtClean="0">
                <a:latin typeface="Arial Narrow" panose="020B0606020202030204" pitchFamily="34" charset="0"/>
              </a:rPr>
              <a:t>Свако </a:t>
            </a:r>
            <a:r>
              <a:rPr lang="sr-Cyrl-CS" dirty="0">
                <a:solidFill>
                  <a:schemeClr val="accent6">
                    <a:lumMod val="75000"/>
                  </a:schemeClr>
                </a:solidFill>
                <a:latin typeface="Arial Narrow" panose="020B0606020202030204" pitchFamily="34" charset="0"/>
              </a:rPr>
              <a:t>неоправдано</a:t>
            </a:r>
            <a:r>
              <a:rPr lang="sr-Cyrl-CS" dirty="0">
                <a:latin typeface="Arial Narrow" panose="020B0606020202030204" pitchFamily="34" charset="0"/>
              </a:rPr>
              <a:t> прављење </a:t>
            </a:r>
            <a:r>
              <a:rPr lang="sr-Cyrl-CS" dirty="0" smtClean="0">
                <a:latin typeface="Arial Narrow" panose="020B0606020202030204" pitchFamily="34" charset="0"/>
              </a:rPr>
              <a:t>разлике засновано на личном својству!</a:t>
            </a:r>
            <a:endParaRPr lang="sr-Latn-RS" dirty="0">
              <a:latin typeface="Arial Narrow" panose="020B0606020202030204" pitchFamily="34" charset="0"/>
            </a:endParaRPr>
          </a:p>
        </p:txBody>
      </p:sp>
      <p:sp>
        <p:nvSpPr>
          <p:cNvPr id="4" name="Rectangle 3"/>
          <p:cNvSpPr/>
          <p:nvPr/>
        </p:nvSpPr>
        <p:spPr>
          <a:xfrm>
            <a:off x="5724128" y="2987297"/>
            <a:ext cx="2952328" cy="1815882"/>
          </a:xfrm>
          <a:prstGeom prst="rect">
            <a:avLst/>
          </a:prstGeom>
        </p:spPr>
        <p:txBody>
          <a:bodyPr wrap="square">
            <a:spAutoFit/>
          </a:bodyPr>
          <a:lstStyle/>
          <a:p>
            <a:r>
              <a:rPr lang="sr-Cyrl-RS" sz="1400" dirty="0" smtClean="0">
                <a:solidFill>
                  <a:srgbClr val="FF0000"/>
                </a:solidFill>
                <a:latin typeface="Arial Narrow" panose="020B0606020202030204" pitchFamily="34" charset="0"/>
              </a:rPr>
              <a:t>Када се према некоме понашамо различито само зато што нема исто држављанство или зато што је неке друге националне припадности (а не оне којој припада већина), зато што је друге вере, стар</a:t>
            </a:r>
            <a:r>
              <a:rPr lang="sr-Cyrl-RS" sz="1400" dirty="0">
                <a:solidFill>
                  <a:srgbClr val="FF0000"/>
                </a:solidFill>
                <a:latin typeface="Arial Narrow" panose="020B0606020202030204" pitchFamily="34" charset="0"/>
              </a:rPr>
              <a:t>, </a:t>
            </a:r>
            <a:r>
              <a:rPr lang="sr-Cyrl-RS" sz="1400" dirty="0" smtClean="0">
                <a:solidFill>
                  <a:srgbClr val="FF0000"/>
                </a:solidFill>
                <a:latin typeface="Arial Narrow" panose="020B0606020202030204" pitchFamily="34" charset="0"/>
              </a:rPr>
              <a:t>сиромашан или другог пола</a:t>
            </a:r>
            <a:r>
              <a:rPr lang="sr-Cyrl-RS" sz="1400" dirty="0">
                <a:solidFill>
                  <a:srgbClr val="FF0000"/>
                </a:solidFill>
                <a:latin typeface="Arial Narrow" panose="020B0606020202030204" pitchFamily="34" charset="0"/>
              </a:rPr>
              <a:t>, </a:t>
            </a:r>
            <a:r>
              <a:rPr lang="sr-Cyrl-RS" sz="1400" dirty="0" smtClean="0">
                <a:solidFill>
                  <a:srgbClr val="FF0000"/>
                </a:solidFill>
                <a:latin typeface="Arial Narrow" panose="020B0606020202030204" pitchFamily="34" charset="0"/>
              </a:rPr>
              <a:t>зато што има </a:t>
            </a:r>
            <a:r>
              <a:rPr lang="sr-Cyrl-RS" sz="1400" dirty="0">
                <a:solidFill>
                  <a:srgbClr val="FF0000"/>
                </a:solidFill>
                <a:latin typeface="Arial Narrow" panose="020B0606020202030204" pitchFamily="34" charset="0"/>
              </a:rPr>
              <a:t>инвалидитет, </a:t>
            </a:r>
            <a:r>
              <a:rPr lang="sr-Cyrl-RS" sz="1400" dirty="0" smtClean="0">
                <a:solidFill>
                  <a:srgbClr val="FF0000"/>
                </a:solidFill>
                <a:latin typeface="Arial Narrow" panose="020B0606020202030204" pitchFamily="34" charset="0"/>
              </a:rPr>
              <a:t>другачије </a:t>
            </a:r>
            <a:r>
              <a:rPr lang="sr-Cyrl-RS" sz="1400" dirty="0">
                <a:solidFill>
                  <a:srgbClr val="FF0000"/>
                </a:solidFill>
                <a:latin typeface="Arial Narrow" panose="020B0606020202030204" pitchFamily="34" charset="0"/>
              </a:rPr>
              <a:t>изгледа...</a:t>
            </a:r>
            <a:endParaRPr lang="sr-Latn-RS" sz="1400" dirty="0">
              <a:solidFill>
                <a:srgbClr val="FF0000"/>
              </a:solidFill>
              <a:latin typeface="Arial Narrow" panose="020B0606020202030204" pitchFamily="34" charset="0"/>
            </a:endParaRPr>
          </a:p>
        </p:txBody>
      </p:sp>
      <p:pic>
        <p:nvPicPr>
          <p:cNvPr id="15363" name="Picture 6"/>
          <p:cNvPicPr>
            <a:picLocks noChangeAspect="1" noChangeArrowheads="1"/>
          </p:cNvPicPr>
          <p:nvPr/>
        </p:nvPicPr>
        <p:blipFill>
          <a:blip r:embed="rId7">
            <a:extLst>
              <a:ext uri="{28A0092B-C50C-407E-A947-70E740481C1C}">
                <a14:useLocalDpi xmlns:a14="http://schemas.microsoft.com/office/drawing/2010/main" val="0"/>
              </a:ext>
            </a:extLst>
          </a:blip>
          <a:srcRect l="4587" t="44200" r="2094" b="13802"/>
          <a:stretch>
            <a:fillRect/>
          </a:stretch>
        </p:blipFill>
        <p:spPr bwMode="auto">
          <a:xfrm>
            <a:off x="0" y="5137150"/>
            <a:ext cx="611981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0</TotalTime>
  <Words>4879</Words>
  <Application>WPS Presentation</Application>
  <PresentationFormat>On-screen Show (4:3)</PresentationFormat>
  <Paragraphs>147</Paragraphs>
  <Slides>17</Slides>
  <Notes>8</Notes>
  <HiddenSlides>0</HiddenSlides>
  <MMClips>0</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17</vt:i4>
      </vt:variant>
    </vt:vector>
  </HeadingPairs>
  <TitlesOfParts>
    <vt:vector size="41" baseType="lpstr">
      <vt:lpstr>Arial</vt:lpstr>
      <vt:lpstr>SimSun</vt:lpstr>
      <vt:lpstr>Wingdings</vt:lpstr>
      <vt:lpstr>Proxima Nova</vt:lpstr>
      <vt:lpstr>Liberation Mono</vt:lpstr>
      <vt:lpstr>Arial</vt:lpstr>
      <vt:lpstr>Alfa Slab One</vt:lpstr>
      <vt:lpstr>Lucida Sans Unicode</vt:lpstr>
      <vt:lpstr>Wingdings 3</vt:lpstr>
      <vt:lpstr>Verdana</vt:lpstr>
      <vt:lpstr>Wingdings 2</vt:lpstr>
      <vt:lpstr>Wingdings 2</vt:lpstr>
      <vt:lpstr>Tunga</vt:lpstr>
      <vt:lpstr>Times New Roman</vt:lpstr>
      <vt:lpstr>Arial Narrow</vt:lpstr>
      <vt:lpstr>OpenSansLight-Italic</vt:lpstr>
      <vt:lpstr>Franklin Gothic Book</vt:lpstr>
      <vt:lpstr>Microsoft YaHei</vt:lpstr>
      <vt:lpstr>Arial Unicode MS</vt:lpstr>
      <vt:lpstr>Franklin Gothic Medium</vt:lpstr>
      <vt:lpstr>Calibri</vt:lpstr>
      <vt:lpstr>gameday</vt:lpstr>
      <vt:lpstr>Concourse</vt:lpstr>
      <vt:lpstr>Angles</vt:lpstr>
      <vt:lpstr>PowerPoint 演示文稿</vt:lpstr>
      <vt:lpstr>Шта је толеранција?</vt:lpstr>
      <vt:lpstr>PowerPoint 演示文稿</vt:lpstr>
      <vt:lpstr>По чему се разликујемо?</vt:lpstr>
      <vt:lpstr>Толерантно понашање</vt:lpstr>
      <vt:lpstr>Нетолерантно понашање</vt:lpstr>
      <vt:lpstr>ПРЕМА КОМЕ СМО НАЈТОЛЕРАНТНИЈИ? </vt:lpstr>
      <vt:lpstr>PowerPoint 演示文稿</vt:lpstr>
      <vt:lpstr>PowerPoint 演示文稿</vt:lpstr>
      <vt:lpstr>Ко може да буде дискриминатор?    Свако: продавачица у пекари, власник ресторана, министар, возач аутобуса, директорка, станари зграде, школа, шалтерски радник…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Danijela Ristovski</dc:creator>
  <cp:lastModifiedBy>uSER</cp:lastModifiedBy>
  <cp:revision>159</cp:revision>
  <cp:lastPrinted>2022-11-07T10:29:00Z</cp:lastPrinted>
  <dcterms:created xsi:type="dcterms:W3CDTF">2017-10-26T11:30:00Z</dcterms:created>
  <dcterms:modified xsi:type="dcterms:W3CDTF">2024-02-08T12:08:54Z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05DA9DF654364AAD975F2514A560D1E5_13</vt:lpwstr>
  </property>
  <property fmtid="{D5CDD505-2E9C-101B-9397-08002B2CF9AE}" pid="3" name="KSOProductBuildVer">
    <vt:lpwstr>1033-12.2.0.13431</vt:lpwstr>
  </property>
</Properties>
</file>